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5" r:id="rId12"/>
    <p:sldId id="268" r:id="rId13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760A39-8B5B-4BED-8A7C-556DA32E88CC}" type="datetimeFigureOut">
              <a:rPr lang="it-IT" smtClean="0"/>
              <a:pPr/>
              <a:t>10/06/2020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A8027B-1144-4F49-A7B1-CE90BE3B4F0A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24F1F9-BCE1-42F0-B428-3CF28271CAAE}" type="datetime1">
              <a:rPr lang="it-IT" smtClean="0"/>
              <a:pPr/>
              <a:t>10/06/2020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B746F-5C65-4800-B6B2-3BAE1FA58094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4A59B-D68E-4DEA-8BD1-EBEBE2624322}" type="datetime1">
              <a:rPr lang="it-IT" smtClean="0"/>
              <a:pPr/>
              <a:t>10/06/2020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B746F-5C65-4800-B6B2-3BAE1FA58094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170B9-CBC7-40DA-A5F5-6580377494CB}" type="datetime1">
              <a:rPr lang="it-IT" smtClean="0"/>
              <a:pPr/>
              <a:t>10/06/2020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B746F-5C65-4800-B6B2-3BAE1FA58094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55648-91EF-4CF0-B113-BC9CB148A4F2}" type="datetime1">
              <a:rPr lang="it-IT" smtClean="0"/>
              <a:pPr/>
              <a:t>10/06/2020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B746F-5C65-4800-B6B2-3BAE1FA58094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0393B-B745-4DC7-BF6C-61146B3E2244}" type="datetime1">
              <a:rPr lang="it-IT" smtClean="0"/>
              <a:pPr/>
              <a:t>10/06/2020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B746F-5C65-4800-B6B2-3BAE1FA58094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FD6D4-25D1-4D5A-93CE-CC2DF9B8A05C}" type="datetime1">
              <a:rPr lang="it-IT" smtClean="0"/>
              <a:pPr/>
              <a:t>10/06/2020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B746F-5C65-4800-B6B2-3BAE1FA58094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4DA04-8EA2-4F66-B154-3417B6321F70}" type="datetime1">
              <a:rPr lang="it-IT" smtClean="0"/>
              <a:pPr/>
              <a:t>10/06/2020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B746F-5C65-4800-B6B2-3BAE1FA58094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A872F-3805-4BDE-B27D-6A5E41787DDC}" type="datetime1">
              <a:rPr lang="it-IT" smtClean="0"/>
              <a:pPr/>
              <a:t>10/06/2020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B746F-5C65-4800-B6B2-3BAE1FA58094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1766E-3D4C-4256-A297-77AFE15782D6}" type="datetime1">
              <a:rPr lang="it-IT" smtClean="0"/>
              <a:pPr/>
              <a:t>10/06/2020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B746F-5C65-4800-B6B2-3BAE1FA58094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C86D4-1C69-464F-A248-296117123467}" type="datetime1">
              <a:rPr lang="it-IT" smtClean="0"/>
              <a:pPr/>
              <a:t>10/06/2020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B746F-5C65-4800-B6B2-3BAE1FA58094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872FC-B942-4657-8705-66A154B02574}" type="datetime1">
              <a:rPr lang="it-IT" smtClean="0"/>
              <a:pPr/>
              <a:t>10/06/2020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B746F-5C65-4800-B6B2-3BAE1FA58094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185B17-A574-4DB2-A6F4-89F9A6286D99}" type="datetime1">
              <a:rPr lang="it-IT" smtClean="0"/>
              <a:pPr/>
              <a:t>10/06/2020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8B746F-5C65-4800-B6B2-3BAE1FA58094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artspecialday.com/9art/wp-content/uploads/2016/01/simone_de_beauvoir_2.jpg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hyperlink" Target="https://www.google.it/imgres?imgurl=https://upload.wikimedia.org/wikipedia/commons/thumb/8/8c/Wilhelm_Reich_in_his_mid-twenties.JPG/220px-Wilhelm_Reich_in_his_mid-twenties.JPG&amp;imgrefurl=https://it.wikipedia.org/wiki/Wilhelm_Reich&amp;docid=V-e6ToVoBOJtIM&amp;tbnid=_d6JObYB9Us2rM:&amp;vet=10ahUKEwiB0oL8_LbiAhWr1eAKHe3UC6EQMwhGKAEwAQ..i&amp;w=220&amp;h=271&amp;bih=608&amp;biw=1366&amp;q=immagini%20wilhelm%20reich&amp;ved=0ahUKEwiB0oL8_LbiAhWr1eAKHe3UC6EQMwhGKAEwAQ&amp;iact=mrc&amp;uact=8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3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hyperlink" Target="https://www.google.it/imgres?imgurl=https://upload.wikimedia.org/wikipedia/commons/thumb/8/8c/Wilhelm_Reich_in_his_mid-twenties.JPG/220px-Wilhelm_Reich_in_his_mid-twenties.JPG&amp;imgrefurl=https://it.wikipedia.org/wiki/Wilhelm_Reich&amp;docid=V-e6ToVoBOJtIM&amp;tbnid=_d6JObYB9Us2rM:&amp;vet=10ahUKEwiB0oL8_LbiAhWr1eAKHe3UC6EQMwhGKAEwAQ..i&amp;w=220&amp;h=271&amp;bih=608&amp;biw=1366&amp;q=immagini%20wilhelm%20reich&amp;ved=0ahUKEwiB0oL8_LbiAhWr1eAKHe3UC6EQMwhGKAEwAQ&amp;iact=mrc&amp;uact=8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5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www.google.it/imgres?imgurl=https://upload.wikimedia.org/wikipedia/commons/thumb/8/8c/Wilhelm_Reich_in_his_mid-twenties.JPG/220px-Wilhelm_Reich_in_his_mid-twenties.JPG&amp;imgrefurl=https://it.wikipedia.org/wiki/Wilhelm_Reich&amp;docid=V-e6ToVoBOJtIM&amp;tbnid=_d6JObYB9Us2rM:&amp;vet=10ahUKEwiB0oL8_LbiAhWr1eAKHe3UC6EQMwhGKAEwAQ..i&amp;w=220&amp;h=271&amp;bih=608&amp;biw=1366&amp;q=immagini%20wilhelm%20reich&amp;ved=0ahUKEwiB0oL8_LbiAhWr1eAKHe3UC6EQMwhGKAEwAQ&amp;iact=mrc&amp;uact=8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hyperlink" Target="https://www.google.it/imgres?imgurl=https://upload.wikimedia.org/wikipedia/commons/thumb/8/8c/Wilhelm_Reich_in_his_mid-twenties.JPG/220px-Wilhelm_Reich_in_his_mid-twenties.JPG&amp;imgrefurl=https://it.wikipedia.org/wiki/Wilhelm_Reich&amp;docid=V-e6ToVoBOJtIM&amp;tbnid=_d6JObYB9Us2rM:&amp;vet=10ahUKEwiB0oL8_LbiAhWr1eAKHe3UC6EQMwhGKAEwAQ..i&amp;w=220&amp;h=271&amp;bih=608&amp;biw=1366&amp;q=immagini%20wilhelm%20reich&amp;ved=0ahUKEwiB0oL8_LbiAhWr1eAKHe3UC6EQMwhGKAEwAQ&amp;iact=mrc&amp;uact=8" TargetMode="Externa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hyperlink" Target="https://www.google.it/imgres?imgurl=https://upload.wikimedia.org/wikipedia/commons/thumb/8/8c/Wilhelm_Reich_in_his_mid-twenties.JPG/220px-Wilhelm_Reich_in_his_mid-twenties.JPG&amp;imgrefurl=https://it.wikipedia.org/wiki/Wilhelm_Reich&amp;docid=V-e6ToVoBOJtIM&amp;tbnid=_d6JObYB9Us2rM:&amp;vet=10ahUKEwiB0oL8_LbiAhWr1eAKHe3UC6EQMwhGKAEwAQ..i&amp;w=220&amp;h=271&amp;bih=608&amp;biw=1366&amp;q=immagini%20wilhelm%20reich&amp;ved=0ahUKEwiB0oL8_LbiAhWr1eAKHe3UC6EQMwhGKAEwAQ&amp;iact=mrc&amp;uact=8" TargetMode="Externa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hyperlink" Target="https://www.google.it/imgres?imgurl=https://upload.wikimedia.org/wikipedia/commons/thumb/8/8c/Wilhelm_Reich_in_his_mid-twenties.JPG/220px-Wilhelm_Reich_in_his_mid-twenties.JPG&amp;imgrefurl=https://it.wikipedia.org/wiki/Wilhelm_Reich&amp;docid=V-e6ToVoBOJtIM&amp;tbnid=_d6JObYB9Us2rM:&amp;vet=10ahUKEwiB0oL8_LbiAhWr1eAKHe3UC6EQMwhGKAEwAQ..i&amp;w=220&amp;h=271&amp;bih=608&amp;biw=1366&amp;q=immagini%20wilhelm%20reich&amp;ved=0ahUKEwiB0oL8_LbiAhWr1eAKHe3UC6EQMwhGKAEwAQ&amp;iact=mrc&amp;uact=8" TargetMode="Externa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hyperlink" Target="https://www.google.it/imgres?imgurl=https://upload.wikimedia.org/wikipedia/commons/thumb/8/8c/Wilhelm_Reich_in_his_mid-twenties.JPG/220px-Wilhelm_Reich_in_his_mid-twenties.JPG&amp;imgrefurl=https://it.wikipedia.org/wiki/Wilhelm_Reich&amp;docid=V-e6ToVoBOJtIM&amp;tbnid=_d6JObYB9Us2rM:&amp;vet=10ahUKEwiB0oL8_LbiAhWr1eAKHe3UC6EQMwhGKAEwAQ..i&amp;w=220&amp;h=271&amp;bih=608&amp;biw=1366&amp;q=immagini%20wilhelm%20reich&amp;ved=0ahUKEwiB0oL8_LbiAhWr1eAKHe3UC6EQMwhGKAEwAQ&amp;iact=mrc&amp;uact=8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359024" y="260648"/>
            <a:ext cx="8784976" cy="598218"/>
          </a:xfrm>
        </p:spPr>
        <p:txBody>
          <a:bodyPr>
            <a:noAutofit/>
          </a:bodyPr>
          <a:lstStyle/>
          <a:p>
            <a:r>
              <a:rPr lang="it-IT" sz="4800" b="1" dirty="0" smtClean="0">
                <a:solidFill>
                  <a:srgbClr val="FF0000"/>
                </a:solidFill>
              </a:rPr>
              <a:t>Origini della teoria gender</a:t>
            </a:r>
            <a:endParaRPr lang="it-IT" sz="4800" b="1" dirty="0">
              <a:solidFill>
                <a:srgbClr val="FF0000"/>
              </a:solidFill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251520" y="4221088"/>
            <a:ext cx="8640960" cy="1631216"/>
          </a:xfrm>
          <a:prstGeom prst="rect">
            <a:avLst/>
          </a:prstGeom>
          <a:solidFill>
            <a:srgbClr val="FFFF00"/>
          </a:solidFill>
          <a:ln w="254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2000" b="1" dirty="0" smtClean="0"/>
              <a:t>“</a:t>
            </a:r>
            <a:r>
              <a:rPr lang="it-IT" sz="2000" b="1" i="1" dirty="0" smtClean="0"/>
              <a:t>Donna non si nasce, lo si diventa. Nessun destino biologico, psichico, economico definisce l’aspetto che riveste in seno alla società la femmina dell’uomo: è l’insieme della storia e della civiltà a elaborare quel prodotto intermedio tra il maschio e il castrato che chiamiamo donna”</a:t>
            </a:r>
            <a:r>
              <a:rPr lang="it-IT" sz="2000" b="1" dirty="0" smtClean="0"/>
              <a:t>. </a:t>
            </a:r>
          </a:p>
          <a:p>
            <a:pPr algn="ctr"/>
            <a:r>
              <a:rPr lang="it-IT" sz="2000" i="1" dirty="0" smtClean="0"/>
              <a:t>(Simone de </a:t>
            </a:r>
            <a:r>
              <a:rPr lang="it-IT" sz="2000" i="1" dirty="0" err="1" smtClean="0"/>
              <a:t>Beauvoir</a:t>
            </a:r>
            <a:r>
              <a:rPr lang="it-IT" sz="2000" i="1" dirty="0" smtClean="0"/>
              <a:t>. Parigi, 9 gennaio 1908 – Parigi, 14 aprile 1986 )</a:t>
            </a:r>
            <a:endParaRPr lang="it-IT" sz="2000" i="1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611560" y="6021288"/>
            <a:ext cx="79208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600" b="1" dirty="0" smtClean="0"/>
              <a:t>Prof. Francesco Cannizzaro – Specialista in Pedagogia, Bioetica e Sessuologia</a:t>
            </a:r>
            <a:endParaRPr lang="it-IT" sz="1600" b="1" dirty="0"/>
          </a:p>
        </p:txBody>
      </p:sp>
      <p:sp>
        <p:nvSpPr>
          <p:cNvPr id="6" name="Segnaposto data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7AEF2-09BE-472D-A860-C7A5E11BF6E2}" type="datetime1">
              <a:rPr lang="it-IT" smtClean="0"/>
              <a:pPr/>
              <a:t>10/06/2020</a:t>
            </a:fld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B746F-5C65-4800-B6B2-3BAE1FA58094}" type="slidenum">
              <a:rPr lang="it-IT" smtClean="0"/>
              <a:pPr/>
              <a:t>1</a:t>
            </a:fld>
            <a:endParaRPr lang="it-IT"/>
          </a:p>
        </p:txBody>
      </p:sp>
      <p:pic>
        <p:nvPicPr>
          <p:cNvPr id="9" name="Immagine 8" descr="simone_de_beauvoir_2">
            <a:hlinkClick r:id="rId2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59832" y="980728"/>
            <a:ext cx="2808312" cy="3024336"/>
          </a:xfrm>
          <a:prstGeom prst="rect">
            <a:avLst/>
          </a:prstGeom>
          <a:noFill/>
          <a:ln w="25400">
            <a:solidFill>
              <a:srgbClr val="FF0000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359024" y="260648"/>
            <a:ext cx="8784976" cy="598218"/>
          </a:xfrm>
        </p:spPr>
        <p:txBody>
          <a:bodyPr>
            <a:noAutofit/>
          </a:bodyPr>
          <a:lstStyle/>
          <a:p>
            <a:r>
              <a:rPr lang="it-IT" sz="4800" b="1" dirty="0" smtClean="0">
                <a:solidFill>
                  <a:srgbClr val="FF0000"/>
                </a:solidFill>
              </a:rPr>
              <a:t>Origini della teoria gender</a:t>
            </a:r>
            <a:endParaRPr lang="it-IT" sz="4800" b="1" dirty="0">
              <a:solidFill>
                <a:srgbClr val="FF0000"/>
              </a:solidFill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251520" y="1340769"/>
            <a:ext cx="8568952" cy="3170099"/>
          </a:xfrm>
          <a:prstGeom prst="rect">
            <a:avLst/>
          </a:prstGeom>
          <a:solidFill>
            <a:srgbClr val="FFFF00"/>
          </a:solidFill>
          <a:ln w="254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it-IT" sz="2000" b="1" dirty="0" smtClean="0">
                <a:solidFill>
                  <a:srgbClr val="FF0000"/>
                </a:solidFill>
              </a:rPr>
              <a:t>Il ’68 diede un contributo notevole </a:t>
            </a:r>
            <a:r>
              <a:rPr lang="it-IT" sz="2000" dirty="0" smtClean="0"/>
              <a:t>al successo del femminismo e del nascente movimento omosessuale e rappresentò una vera e propria fucina ideologica delle correnti di pensiero che avranno un impatto decisivo negli anni a seguire portando ad una profonda e radicale trasformazione della società.</a:t>
            </a:r>
          </a:p>
          <a:p>
            <a:pPr algn="just"/>
            <a:endParaRPr lang="it-IT" sz="2000" dirty="0" smtClean="0"/>
          </a:p>
          <a:p>
            <a:pPr algn="just"/>
            <a:r>
              <a:rPr lang="it-IT" sz="2000" b="1" dirty="0" smtClean="0">
                <a:solidFill>
                  <a:srgbClr val="FF0000"/>
                </a:solidFill>
              </a:rPr>
              <a:t>Le odierne pretese degli ideologi del gender</a:t>
            </a:r>
            <a:r>
              <a:rPr lang="it-IT" sz="2000" dirty="0" smtClean="0"/>
              <a:t>, che vorrebbero abolire le superate categorie di madre e padre, richiamano alla mente, e sono la naturale conseguenza, delle rivendicazioni politiche di quel periodo, tese a sopprimere il principio di autorità e con esso, in ambito famigliare, quello che fu definito il “conformismo dei ruoli”.</a:t>
            </a:r>
            <a:endParaRPr lang="it-IT" sz="2000" dirty="0"/>
          </a:p>
        </p:txBody>
      </p:sp>
      <p:sp>
        <p:nvSpPr>
          <p:cNvPr id="6" name="Segnaposto data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A93350-799F-4F9A-8059-B1F42B3AB606}" type="datetime1">
              <a:rPr lang="it-IT" smtClean="0"/>
              <a:pPr/>
              <a:t>10/06/2020</a:t>
            </a:fld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B746F-5C65-4800-B6B2-3BAE1FA58094}" type="slidenum">
              <a:rPr lang="it-IT" smtClean="0"/>
              <a:pPr/>
              <a:t>10</a:t>
            </a:fld>
            <a:endParaRPr lang="it-IT" dirty="0"/>
          </a:p>
        </p:txBody>
      </p:sp>
      <p:sp>
        <p:nvSpPr>
          <p:cNvPr id="8" name="CasellaDiTesto 7"/>
          <p:cNvSpPr txBox="1"/>
          <p:nvPr/>
        </p:nvSpPr>
        <p:spPr>
          <a:xfrm>
            <a:off x="251520" y="908720"/>
            <a:ext cx="86409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 smtClean="0"/>
              <a:t>Il ‘68: dalla Rivoluzione politica alla Rivoluzione familiare (3)</a:t>
            </a:r>
            <a:endParaRPr lang="it-IT" sz="2400" dirty="0"/>
          </a:p>
        </p:txBody>
      </p:sp>
      <p:sp>
        <p:nvSpPr>
          <p:cNvPr id="4101" name="AutoShape 5" descr="Risultati immagini per immagini wilhelm reich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92075" y="-682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4103" name="AutoShape 7" descr="Risultati immagini per immagini wilhelm reich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92075" y="-682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pic>
        <p:nvPicPr>
          <p:cNvPr id="23554" name="Picture 2" descr="C:\Users\Master\Desktop\Ultime foto\gen9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03648" y="4653136"/>
            <a:ext cx="2418622" cy="1868936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</p:pic>
      <p:pic>
        <p:nvPicPr>
          <p:cNvPr id="23555" name="Picture 3" descr="C:\Users\Master\Desktop\Ultime foto\gen14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499992" y="4653136"/>
            <a:ext cx="3324515" cy="1872208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4" dur="2000"/>
                                        <p:tgtEl>
                                          <p:spTgt spid="23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9" dur="2000"/>
                                        <p:tgtEl>
                                          <p:spTgt spid="235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359024" y="260648"/>
            <a:ext cx="8784976" cy="598218"/>
          </a:xfrm>
        </p:spPr>
        <p:txBody>
          <a:bodyPr>
            <a:noAutofit/>
          </a:bodyPr>
          <a:lstStyle/>
          <a:p>
            <a:r>
              <a:rPr lang="it-IT" sz="4800" b="1" dirty="0" smtClean="0">
                <a:solidFill>
                  <a:srgbClr val="FF0000"/>
                </a:solidFill>
              </a:rPr>
              <a:t>Origini della teoria gender</a:t>
            </a:r>
            <a:endParaRPr lang="it-IT" sz="4800" b="1" dirty="0">
              <a:solidFill>
                <a:srgbClr val="FF0000"/>
              </a:solidFill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251520" y="1340769"/>
            <a:ext cx="8568952" cy="3293209"/>
          </a:xfrm>
          <a:prstGeom prst="rect">
            <a:avLst/>
          </a:prstGeom>
          <a:solidFill>
            <a:srgbClr val="FFFF00"/>
          </a:solidFill>
          <a:ln w="254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it-IT" sz="1600" b="1" dirty="0" smtClean="0">
                <a:solidFill>
                  <a:srgbClr val="FF0000"/>
                </a:solidFill>
              </a:rPr>
              <a:t>Herbert </a:t>
            </a:r>
            <a:r>
              <a:rPr lang="it-IT" sz="1600" b="1" dirty="0" err="1" smtClean="0">
                <a:solidFill>
                  <a:srgbClr val="FF0000"/>
                </a:solidFill>
              </a:rPr>
              <a:t>Marcuse</a:t>
            </a:r>
            <a:r>
              <a:rPr lang="it-IT" sz="1600" b="1" dirty="0" smtClean="0">
                <a:solidFill>
                  <a:srgbClr val="FF0000"/>
                </a:solidFill>
              </a:rPr>
              <a:t> </a:t>
            </a:r>
            <a:r>
              <a:rPr lang="it-IT" sz="1600" dirty="0" smtClean="0"/>
              <a:t>(1898 – 1979), uno  dei suoi ideologi principali, così spiegò la rivolta giovanile di quegli anni: </a:t>
            </a:r>
            <a:r>
              <a:rPr lang="it-IT" sz="1600" b="1" dirty="0" smtClean="0"/>
              <a:t>«</a:t>
            </a:r>
            <a:r>
              <a:rPr lang="it-IT" sz="1600" b="1" i="1" dirty="0" smtClean="0"/>
              <a:t>una ribellione allo stesso tempo morale, politica, sessuale. Una ribellione totale. Essa trova origine nel profondo degli individui. L’idea tradizionale di rivoluzione è tramontata, adesso dobbiamo intraprendere una sorta di diffusa e totale disgregazione del sistema</a:t>
            </a:r>
            <a:r>
              <a:rPr lang="it-IT" sz="1600" b="1" dirty="0" smtClean="0"/>
              <a:t>».</a:t>
            </a:r>
          </a:p>
          <a:p>
            <a:pPr algn="just"/>
            <a:r>
              <a:rPr lang="it-IT" sz="1600" b="1" dirty="0" smtClean="0">
                <a:solidFill>
                  <a:srgbClr val="FF0000"/>
                </a:solidFill>
              </a:rPr>
              <a:t>Accanto all’attacco generale </a:t>
            </a:r>
            <a:r>
              <a:rPr lang="it-IT" sz="1600" dirty="0" smtClean="0"/>
              <a:t>nei confronti dell’istituto naturale della famiglia, le conseguenze concrete di questa rivoluzione furono: </a:t>
            </a:r>
          </a:p>
          <a:p>
            <a:pPr algn="just"/>
            <a:r>
              <a:rPr lang="it-IT" sz="1600" b="1" dirty="0" smtClean="0">
                <a:solidFill>
                  <a:srgbClr val="FF0000"/>
                </a:solidFill>
              </a:rPr>
              <a:t>Lo snaturamento dell’atto sessuale</a:t>
            </a:r>
            <a:r>
              <a:rPr lang="it-IT" sz="1600" dirty="0" smtClean="0"/>
              <a:t>, con la scissione del fine unitivo da quello procreativo.</a:t>
            </a:r>
          </a:p>
          <a:p>
            <a:pPr algn="just"/>
            <a:r>
              <a:rPr lang="it-IT" sz="1600" b="1" dirty="0" smtClean="0">
                <a:solidFill>
                  <a:srgbClr val="FF0000"/>
                </a:solidFill>
              </a:rPr>
              <a:t>La legalizzazione </a:t>
            </a:r>
            <a:r>
              <a:rPr lang="it-IT" sz="1600" dirty="0" smtClean="0"/>
              <a:t>e successiva normalizzazione dell’aborto in tutti gli Stati occidentali.</a:t>
            </a:r>
          </a:p>
          <a:p>
            <a:pPr algn="just"/>
            <a:r>
              <a:rPr lang="it-IT" sz="1600" b="1" dirty="0" smtClean="0">
                <a:solidFill>
                  <a:srgbClr val="FF0000"/>
                </a:solidFill>
              </a:rPr>
              <a:t>Il dilagare dell’omosessualismo </a:t>
            </a:r>
            <a:r>
              <a:rPr lang="it-IT" sz="1600" dirty="0" smtClean="0"/>
              <a:t>come normale conseguenza di una sessualità libera e istintuale, svincolata da qualsiasi riferimento morale.</a:t>
            </a:r>
          </a:p>
          <a:p>
            <a:pPr algn="just"/>
            <a:r>
              <a:rPr lang="it-IT" sz="1600" b="1" dirty="0" smtClean="0">
                <a:solidFill>
                  <a:srgbClr val="FF0000"/>
                </a:solidFill>
              </a:rPr>
              <a:t>La diffusione della </a:t>
            </a:r>
            <a:r>
              <a:rPr lang="it-IT" sz="1600" b="1" dirty="0" err="1" smtClean="0">
                <a:solidFill>
                  <a:srgbClr val="FF0000"/>
                </a:solidFill>
              </a:rPr>
              <a:t>pedo-pornografia</a:t>
            </a:r>
            <a:r>
              <a:rPr lang="it-IT" sz="1600" b="1" dirty="0" smtClean="0">
                <a:solidFill>
                  <a:srgbClr val="FF0000"/>
                </a:solidFill>
              </a:rPr>
              <a:t> </a:t>
            </a:r>
            <a:r>
              <a:rPr lang="it-IT" sz="1600" dirty="0" smtClean="0"/>
              <a:t>anch’essa logico e coerente risultato di tale processo rivoluzionario, teso a giustificare qualsivoglia perversione sessuale, in nome della liberazione dei propri istinti e delle proprie passioni. </a:t>
            </a:r>
          </a:p>
        </p:txBody>
      </p:sp>
      <p:sp>
        <p:nvSpPr>
          <p:cNvPr id="6" name="Segnaposto data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2A02D-AF06-4EA0-B3D0-0BCE439B8D76}" type="datetime1">
              <a:rPr lang="it-IT" smtClean="0"/>
              <a:pPr/>
              <a:t>10/06/2020</a:t>
            </a:fld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B746F-5C65-4800-B6B2-3BAE1FA58094}" type="slidenum">
              <a:rPr lang="it-IT" smtClean="0"/>
              <a:pPr/>
              <a:t>11</a:t>
            </a:fld>
            <a:endParaRPr lang="it-IT" dirty="0"/>
          </a:p>
        </p:txBody>
      </p:sp>
      <p:sp>
        <p:nvSpPr>
          <p:cNvPr id="8" name="CasellaDiTesto 7"/>
          <p:cNvSpPr txBox="1"/>
          <p:nvPr/>
        </p:nvSpPr>
        <p:spPr>
          <a:xfrm>
            <a:off x="251520" y="908720"/>
            <a:ext cx="86409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 smtClean="0"/>
              <a:t>Il ‘68: dalla Rivoluzione politica alla Rivoluzione familiare (2)</a:t>
            </a:r>
            <a:endParaRPr lang="it-IT" sz="2400" dirty="0"/>
          </a:p>
        </p:txBody>
      </p:sp>
      <p:sp>
        <p:nvSpPr>
          <p:cNvPr id="4101" name="AutoShape 5" descr="Risultati immagini per immagini wilhelm reich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92075" y="-682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4103" name="AutoShape 7" descr="Risultati immagini per immagini wilhelm reich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92075" y="-682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pic>
        <p:nvPicPr>
          <p:cNvPr id="22530" name="Picture 2" descr="C:\Users\Master\Desktop\Ultime foto\gen17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40152" y="4797152"/>
            <a:ext cx="2880320" cy="1440160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</p:pic>
      <p:pic>
        <p:nvPicPr>
          <p:cNvPr id="10" name="Picture 4" descr="C:\Users\Master\Desktop\Ultime foto\gen20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1520" y="4797152"/>
            <a:ext cx="3750633" cy="1440160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</p:pic>
      <p:sp>
        <p:nvSpPr>
          <p:cNvPr id="11" name="CasellaDiTesto 10"/>
          <p:cNvSpPr txBox="1"/>
          <p:nvPr/>
        </p:nvSpPr>
        <p:spPr>
          <a:xfrm>
            <a:off x="4139952" y="5157192"/>
            <a:ext cx="151216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5400" b="1" dirty="0" smtClean="0">
                <a:solidFill>
                  <a:srgbClr val="FF0000"/>
                </a:solidFill>
              </a:rPr>
              <a:t>FINE</a:t>
            </a:r>
            <a:endParaRPr lang="it-IT" sz="5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4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9" dur="2000"/>
                                        <p:tgtEl>
                                          <p:spTgt spid="225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1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971600" y="332656"/>
            <a:ext cx="7910696" cy="648072"/>
          </a:xfrm>
        </p:spPr>
        <p:txBody>
          <a:bodyPr>
            <a:normAutofit/>
          </a:bodyPr>
          <a:lstStyle/>
          <a:p>
            <a:pPr algn="ctr"/>
            <a:r>
              <a:rPr lang="it-IT" sz="3200" b="1" dirty="0" smtClean="0">
                <a:solidFill>
                  <a:srgbClr val="FF0000"/>
                </a:solidFill>
              </a:rPr>
              <a:t>Confrontiamoci</a:t>
            </a:r>
            <a:endParaRPr lang="it-IT" sz="3200" b="1" dirty="0">
              <a:solidFill>
                <a:srgbClr val="FF0000"/>
              </a:solidFill>
            </a:endParaRPr>
          </a:p>
        </p:txBody>
      </p:sp>
      <p:sp>
        <p:nvSpPr>
          <p:cNvPr id="6" name="Segnaposto data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0F202-8B5D-40AA-B4D1-35C115C79A7D}" type="datetime1">
              <a:rPr lang="it-IT" smtClean="0"/>
              <a:pPr/>
              <a:t>10/06/2020</a:t>
            </a:fld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E9C6C-7183-48E3-B448-19E9C1DD1A8F}" type="slidenum">
              <a:rPr lang="it-IT" smtClean="0"/>
              <a:pPr/>
              <a:t>12</a:t>
            </a:fld>
            <a:endParaRPr lang="it-IT"/>
          </a:p>
        </p:txBody>
      </p:sp>
      <p:sp>
        <p:nvSpPr>
          <p:cNvPr id="9" name="Sottotitolo 8"/>
          <p:cNvSpPr>
            <a:spLocks noGrp="1"/>
          </p:cNvSpPr>
          <p:nvPr>
            <p:ph type="subTitle" idx="1"/>
          </p:nvPr>
        </p:nvSpPr>
        <p:spPr>
          <a:xfrm>
            <a:off x="1403648" y="1196752"/>
            <a:ext cx="7200800" cy="5184576"/>
          </a:xfrm>
        </p:spPr>
        <p:txBody>
          <a:bodyPr>
            <a:noAutofit/>
          </a:bodyPr>
          <a:lstStyle/>
          <a:p>
            <a:pPr marL="449263" indent="-449263" algn="just">
              <a:buFont typeface="+mj-lt"/>
              <a:buAutoNum type="arabicPeriod"/>
            </a:pPr>
            <a:r>
              <a:rPr lang="it-IT" sz="2000" dirty="0" smtClean="0">
                <a:solidFill>
                  <a:schemeClr val="tx1"/>
                </a:solidFill>
              </a:rPr>
              <a:t>Chi sono i filosofi di riferimento che storicamente hanno precorso la nascita della teoria del Gender?</a:t>
            </a:r>
          </a:p>
          <a:p>
            <a:pPr marL="484632" indent="-457200" algn="just">
              <a:buAutoNum type="arabicPeriod"/>
            </a:pPr>
            <a:r>
              <a:rPr lang="it-IT" sz="2000" dirty="0" smtClean="0">
                <a:solidFill>
                  <a:schemeClr val="tx1"/>
                </a:solidFill>
              </a:rPr>
              <a:t>Quale autrice, veicolando abilmente idee filosofiche e </a:t>
            </a:r>
            <a:r>
              <a:rPr lang="it-IT" sz="2000" dirty="0" smtClean="0">
                <a:solidFill>
                  <a:schemeClr val="tx1"/>
                </a:solidFill>
              </a:rPr>
              <a:t>politiche, </a:t>
            </a:r>
            <a:r>
              <a:rPr lang="it-IT" sz="2000" dirty="0" smtClean="0">
                <a:solidFill>
                  <a:schemeClr val="tx1"/>
                </a:solidFill>
              </a:rPr>
              <a:t>ha contribuito in modo determinante alla nascita del femminismo in Europa? </a:t>
            </a:r>
          </a:p>
          <a:p>
            <a:pPr marL="484632" indent="-457200" algn="just">
              <a:buAutoNum type="arabicPeriod"/>
            </a:pPr>
            <a:r>
              <a:rPr lang="it-IT" sz="2000" dirty="0" smtClean="0">
                <a:solidFill>
                  <a:schemeClr val="tx1"/>
                </a:solidFill>
              </a:rPr>
              <a:t>Quali responsabilità </a:t>
            </a:r>
            <a:r>
              <a:rPr lang="it-IT" sz="2000" dirty="0" err="1" smtClean="0">
                <a:solidFill>
                  <a:schemeClr val="tx1"/>
                </a:solidFill>
              </a:rPr>
              <a:t>storico-culturali</a:t>
            </a:r>
            <a:r>
              <a:rPr lang="it-IT" sz="2000" dirty="0" smtClean="0">
                <a:solidFill>
                  <a:schemeClr val="tx1"/>
                </a:solidFill>
              </a:rPr>
              <a:t> hanno avuto i movimenti “figli del ’68” sulla sessualità, sulla famiglia e sulla società?</a:t>
            </a:r>
          </a:p>
          <a:p>
            <a:pPr marL="484632" indent="-457200" algn="just">
              <a:buAutoNum type="arabicPeriod"/>
            </a:pPr>
            <a:r>
              <a:rPr lang="it-IT" sz="2000" dirty="0" smtClean="0">
                <a:solidFill>
                  <a:schemeClr val="tx1"/>
                </a:solidFill>
              </a:rPr>
              <a:t>Il termine “decostruzione” per i movimenti sostenitori del Gender è diventato una sorta di vangelo. Cosa intendono costoro per decostruzione?</a:t>
            </a:r>
          </a:p>
          <a:p>
            <a:pPr marL="484632" indent="-457200" algn="just">
              <a:buAutoNum type="arabicPeriod"/>
            </a:pPr>
            <a:r>
              <a:rPr lang="it-IT" sz="2000" dirty="0" smtClean="0">
                <a:solidFill>
                  <a:schemeClr val="tx1"/>
                </a:solidFill>
              </a:rPr>
              <a:t>Secondo te che rapporto c’è  tra il femminismo e la soggiacente cultura volta a giustificare qualsiasi perversione sessuale compresa l’omosessualità e la pornografia?</a:t>
            </a:r>
          </a:p>
          <a:p>
            <a:pPr marL="484632" indent="-457200" algn="just"/>
            <a:endParaRPr lang="it-IT" sz="2000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359024" y="260648"/>
            <a:ext cx="8784976" cy="598218"/>
          </a:xfrm>
        </p:spPr>
        <p:txBody>
          <a:bodyPr>
            <a:noAutofit/>
          </a:bodyPr>
          <a:lstStyle/>
          <a:p>
            <a:r>
              <a:rPr lang="it-IT" sz="4800" b="1" dirty="0" smtClean="0">
                <a:solidFill>
                  <a:srgbClr val="FF0000"/>
                </a:solidFill>
              </a:rPr>
              <a:t>Origini della teoria gender</a:t>
            </a:r>
            <a:endParaRPr lang="it-IT" sz="4800" b="1" dirty="0">
              <a:solidFill>
                <a:srgbClr val="FF0000"/>
              </a:solidFill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251520" y="1340768"/>
            <a:ext cx="8568952" cy="3539430"/>
          </a:xfrm>
          <a:prstGeom prst="rect">
            <a:avLst/>
          </a:prstGeom>
          <a:solidFill>
            <a:srgbClr val="FFFF00"/>
          </a:solidFill>
          <a:ln w="254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it-IT" sz="1600" b="1" dirty="0" smtClean="0">
                <a:solidFill>
                  <a:srgbClr val="FF0000"/>
                </a:solidFill>
              </a:rPr>
              <a:t>La teoria Gender </a:t>
            </a:r>
            <a:r>
              <a:rPr lang="it-IT" sz="1600" dirty="0" smtClean="0"/>
              <a:t>rappresenta il punto di arrivo di un lungo e complesso processo di rivoluzione culturale che ha </a:t>
            </a:r>
            <a:r>
              <a:rPr lang="it-IT" sz="1600" b="1" dirty="0" smtClean="0"/>
              <a:t>radici multidisciplinari e remote</a:t>
            </a:r>
            <a:r>
              <a:rPr lang="it-IT" sz="1600" dirty="0" smtClean="0"/>
              <a:t>.</a:t>
            </a:r>
          </a:p>
          <a:p>
            <a:pPr algn="just"/>
            <a:endParaRPr lang="it-IT" sz="1600" dirty="0" smtClean="0"/>
          </a:p>
          <a:p>
            <a:pPr algn="just"/>
            <a:r>
              <a:rPr lang="it-IT" sz="1600" b="1" dirty="0" smtClean="0">
                <a:solidFill>
                  <a:srgbClr val="FF0000"/>
                </a:solidFill>
              </a:rPr>
              <a:t>La teoria Gender </a:t>
            </a:r>
            <a:r>
              <a:rPr lang="it-IT" sz="1600" dirty="0" smtClean="0"/>
              <a:t>non ha sviluppato un suo pensiero originale ma ha piuttosto messo insieme e rielaborato pezzi ideologici del passato risalenti al pensiero marxista e psicanalista, e alla rivoluzione femminista, sessuale e culturale degli anni 50-70.</a:t>
            </a:r>
          </a:p>
          <a:p>
            <a:pPr algn="just"/>
            <a:endParaRPr lang="it-IT" sz="1600" dirty="0" smtClean="0"/>
          </a:p>
          <a:p>
            <a:pPr algn="just"/>
            <a:r>
              <a:rPr lang="it-IT" sz="1600" b="1" dirty="0" smtClean="0">
                <a:solidFill>
                  <a:srgbClr val="FF0000"/>
                </a:solidFill>
              </a:rPr>
              <a:t>Una tappa decisiva</a:t>
            </a:r>
            <a:r>
              <a:rPr lang="it-IT" sz="1600" dirty="0" smtClean="0"/>
              <a:t> di tale processo è rappresentata dalla </a:t>
            </a:r>
            <a:r>
              <a:rPr lang="it-IT" sz="1600" b="1" dirty="0" smtClean="0"/>
              <a:t>“Quarta Conferenza Internazionale sulle Donne”</a:t>
            </a:r>
            <a:r>
              <a:rPr lang="it-IT" sz="1600" dirty="0" smtClean="0"/>
              <a:t> dell’ONU di Pechino del </a:t>
            </a:r>
            <a:r>
              <a:rPr lang="it-IT" sz="1600" b="1" dirty="0" smtClean="0"/>
              <a:t>1995</a:t>
            </a:r>
            <a:r>
              <a:rPr lang="it-IT" sz="1600" dirty="0" smtClean="0"/>
              <a:t>. Da Pechino in avanti, la “prospettiva di genere” si è affermata, infatti, con </a:t>
            </a:r>
            <a:r>
              <a:rPr lang="it-IT" sz="1600" b="1" dirty="0" smtClean="0"/>
              <a:t>norma politica globale</a:t>
            </a:r>
            <a:r>
              <a:rPr lang="it-IT" sz="1600" dirty="0" smtClean="0"/>
              <a:t> ed entrata nelle agende di tutti i principali programmi politici.</a:t>
            </a:r>
          </a:p>
          <a:p>
            <a:pPr algn="just"/>
            <a:endParaRPr lang="it-IT" sz="1600" dirty="0" smtClean="0"/>
          </a:p>
          <a:p>
            <a:pPr algn="just"/>
            <a:r>
              <a:rPr lang="it-IT" sz="1600" b="1" dirty="0" smtClean="0">
                <a:solidFill>
                  <a:srgbClr val="FF0000"/>
                </a:solidFill>
              </a:rPr>
              <a:t>Un ruolo chiave </a:t>
            </a:r>
            <a:r>
              <a:rPr lang="it-IT" sz="1600" dirty="0" smtClean="0"/>
              <a:t>in tale processo di manipolazione e imposizione culturale è svolto dalle </a:t>
            </a:r>
            <a:r>
              <a:rPr lang="it-IT" sz="1600" b="1" dirty="0" smtClean="0"/>
              <a:t>potenti lobbies LGBT</a:t>
            </a:r>
            <a:r>
              <a:rPr lang="it-IT" sz="1600" dirty="0" smtClean="0"/>
              <a:t> e dall’altrettanto influenti </a:t>
            </a:r>
            <a:r>
              <a:rPr lang="it-IT" sz="1600" b="1" dirty="0" smtClean="0"/>
              <a:t>Organizzazione Non Governative (ONG)</a:t>
            </a:r>
            <a:r>
              <a:rPr lang="it-IT" sz="1600" dirty="0" smtClean="0"/>
              <a:t> presenti presso le principali istituzioni europee.</a:t>
            </a:r>
            <a:endParaRPr lang="it-IT" sz="1600" dirty="0"/>
          </a:p>
        </p:txBody>
      </p:sp>
      <p:sp>
        <p:nvSpPr>
          <p:cNvPr id="6" name="Segnaposto data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6A57D-82A3-4A81-A078-8C6E4428DADC}" type="datetime1">
              <a:rPr lang="it-IT" smtClean="0"/>
              <a:pPr/>
              <a:t>10/06/2020</a:t>
            </a:fld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B746F-5C65-4800-B6B2-3BAE1FA58094}" type="slidenum">
              <a:rPr lang="it-IT" smtClean="0"/>
              <a:pPr/>
              <a:t>2</a:t>
            </a:fld>
            <a:endParaRPr lang="it-IT"/>
          </a:p>
        </p:txBody>
      </p:sp>
      <p:sp>
        <p:nvSpPr>
          <p:cNvPr id="8" name="CasellaDiTesto 7"/>
          <p:cNvSpPr txBox="1"/>
          <p:nvPr/>
        </p:nvSpPr>
        <p:spPr>
          <a:xfrm>
            <a:off x="2915816" y="908720"/>
            <a:ext cx="25202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 smtClean="0"/>
              <a:t>Alcune premesse:</a:t>
            </a:r>
            <a:endParaRPr lang="it-IT" sz="2400" b="1" dirty="0"/>
          </a:p>
        </p:txBody>
      </p:sp>
      <p:pic>
        <p:nvPicPr>
          <p:cNvPr id="1026" name="Picture 2" descr="C:\Users\Master\Desktop\Ultime foto\gen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87824" y="5013176"/>
            <a:ext cx="3168352" cy="1584176"/>
          </a:xfrm>
          <a:prstGeom prst="rect">
            <a:avLst/>
          </a:prstGeom>
          <a:noFill/>
          <a:ln w="25400">
            <a:solidFill>
              <a:schemeClr val="accent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4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359024" y="260648"/>
            <a:ext cx="8784976" cy="598218"/>
          </a:xfrm>
        </p:spPr>
        <p:txBody>
          <a:bodyPr>
            <a:noAutofit/>
          </a:bodyPr>
          <a:lstStyle/>
          <a:p>
            <a:r>
              <a:rPr lang="it-IT" sz="4800" b="1" dirty="0" smtClean="0">
                <a:solidFill>
                  <a:srgbClr val="FF0000"/>
                </a:solidFill>
              </a:rPr>
              <a:t>Origini della teoria gender</a:t>
            </a:r>
            <a:endParaRPr lang="it-IT" sz="4800" b="1" dirty="0">
              <a:solidFill>
                <a:srgbClr val="FF0000"/>
              </a:solidFill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251520" y="1340769"/>
            <a:ext cx="8568952" cy="3293209"/>
          </a:xfrm>
          <a:prstGeom prst="rect">
            <a:avLst/>
          </a:prstGeom>
          <a:solidFill>
            <a:srgbClr val="FFFF00"/>
          </a:solidFill>
          <a:ln w="254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it-IT" sz="1600" b="1" dirty="0" smtClean="0">
                <a:solidFill>
                  <a:srgbClr val="FF0000"/>
                </a:solidFill>
              </a:rPr>
              <a:t>Le premesse teoriche </a:t>
            </a:r>
            <a:r>
              <a:rPr lang="it-IT" sz="1600" dirty="0" smtClean="0"/>
              <a:t>di quella che poi sarebbe stata chiamata “</a:t>
            </a:r>
            <a:r>
              <a:rPr lang="it-IT" sz="1600" b="1" dirty="0" smtClean="0"/>
              <a:t>teoria di genere</a:t>
            </a:r>
            <a:r>
              <a:rPr lang="it-IT" sz="1600" dirty="0" smtClean="0"/>
              <a:t>” risalgono all’ideologia socialista e, in particolare, alle idee espresse da </a:t>
            </a:r>
            <a:r>
              <a:rPr lang="it-IT" sz="1600" b="1" dirty="0" smtClean="0"/>
              <a:t>Friedrich </a:t>
            </a:r>
            <a:r>
              <a:rPr lang="it-IT" sz="1600" b="1" dirty="0" err="1" smtClean="0"/>
              <a:t>Engels</a:t>
            </a:r>
            <a:r>
              <a:rPr lang="it-IT" sz="1600" b="1" dirty="0" smtClean="0"/>
              <a:t> </a:t>
            </a:r>
            <a:r>
              <a:rPr lang="it-IT" sz="1600" dirty="0" smtClean="0"/>
              <a:t>(1820-1895) nella sua opera pubblicata nel 1884, </a:t>
            </a:r>
            <a:r>
              <a:rPr lang="it-IT" sz="1600" i="1" dirty="0" smtClean="0"/>
              <a:t>L’origine della famiglia, della proprietà privata e dello Stato</a:t>
            </a:r>
            <a:r>
              <a:rPr lang="it-IT" sz="1600" dirty="0" smtClean="0"/>
              <a:t>, nella quale il filosofo tedesco parla della prevaricazione sulla donna come la massima espressione della lotta di classe nella sua forma originaria.</a:t>
            </a:r>
          </a:p>
          <a:p>
            <a:pPr algn="just"/>
            <a:r>
              <a:rPr lang="it-IT" sz="1600" b="1" dirty="0" smtClean="0">
                <a:solidFill>
                  <a:srgbClr val="FF0000"/>
                </a:solidFill>
              </a:rPr>
              <a:t>Per </a:t>
            </a:r>
            <a:r>
              <a:rPr lang="it-IT" sz="1600" b="1" dirty="0" err="1" smtClean="0">
                <a:solidFill>
                  <a:srgbClr val="FF0000"/>
                </a:solidFill>
              </a:rPr>
              <a:t>Marx</a:t>
            </a:r>
            <a:r>
              <a:rPr lang="it-IT" sz="1600" dirty="0" smtClean="0">
                <a:solidFill>
                  <a:srgbClr val="FF0000"/>
                </a:solidFill>
              </a:rPr>
              <a:t> </a:t>
            </a:r>
            <a:r>
              <a:rPr lang="it-IT" sz="1600" b="1" dirty="0" smtClean="0">
                <a:solidFill>
                  <a:srgbClr val="FF0000"/>
                </a:solidFill>
              </a:rPr>
              <a:t>la realtà dell’universo è materia in movimento</a:t>
            </a:r>
            <a:r>
              <a:rPr lang="it-IT" sz="1600" dirty="0" smtClean="0"/>
              <a:t>, mossa da una perenne evoluzione dialettica e la morale e la famiglia sono “sovrastrutture” dei rapporti economici, </a:t>
            </a:r>
          </a:p>
          <a:p>
            <a:pPr algn="just"/>
            <a:r>
              <a:rPr lang="it-IT" sz="1600" b="1" dirty="0" smtClean="0">
                <a:solidFill>
                  <a:srgbClr val="FF0000"/>
                </a:solidFill>
              </a:rPr>
              <a:t>Secondo tale visione</a:t>
            </a:r>
            <a:r>
              <a:rPr lang="it-IT" sz="1600" dirty="0" smtClean="0"/>
              <a:t>, la donna costituisce la prima forma di proprietà privata e l’oppressione delle donne da parte degli uomini è la prima oppressione di classe.</a:t>
            </a:r>
          </a:p>
          <a:p>
            <a:pPr algn="just"/>
            <a:r>
              <a:rPr lang="it-IT" sz="1600" b="1" dirty="0" smtClean="0">
                <a:solidFill>
                  <a:srgbClr val="FF0000"/>
                </a:solidFill>
              </a:rPr>
              <a:t>Basandosi sulle teorie </a:t>
            </a:r>
            <a:r>
              <a:rPr lang="it-IT" sz="1600" dirty="0" smtClean="0"/>
              <a:t>pseudo-scientifiche dell’etnologo inglese </a:t>
            </a:r>
            <a:r>
              <a:rPr lang="it-IT" sz="1600" b="1" dirty="0" smtClean="0"/>
              <a:t>Lewis Henry Morgan </a:t>
            </a:r>
            <a:r>
              <a:rPr lang="it-IT" sz="1600" dirty="0" smtClean="0"/>
              <a:t>(1818-1881), </a:t>
            </a:r>
            <a:r>
              <a:rPr lang="it-IT" sz="1600" dirty="0" err="1" smtClean="0"/>
              <a:t>Engels</a:t>
            </a:r>
            <a:r>
              <a:rPr lang="it-IT" sz="1600" dirty="0" smtClean="0"/>
              <a:t> sostiene che nella storia si è passati, da un sistema matriarcale originario ad un sistema patriarcale, che ha alienato la donna dai suoi diritti trasformandola in una serva dell’uomo, obbligata come è a maternità ripetute, lavori domestici ed emarginazione sociale</a:t>
            </a:r>
            <a:endParaRPr lang="it-IT" sz="1600" dirty="0"/>
          </a:p>
        </p:txBody>
      </p:sp>
      <p:sp>
        <p:nvSpPr>
          <p:cNvPr id="6" name="Segnaposto data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BD234-8291-4B66-8A30-775E35B8060C}" type="datetime1">
              <a:rPr lang="it-IT" smtClean="0"/>
              <a:pPr/>
              <a:t>10/06/2020</a:t>
            </a:fld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B746F-5C65-4800-B6B2-3BAE1FA58094}" type="slidenum">
              <a:rPr lang="it-IT" smtClean="0"/>
              <a:pPr/>
              <a:t>3</a:t>
            </a:fld>
            <a:endParaRPr lang="it-IT"/>
          </a:p>
        </p:txBody>
      </p:sp>
      <p:sp>
        <p:nvSpPr>
          <p:cNvPr id="8" name="CasellaDiTesto 7"/>
          <p:cNvSpPr txBox="1"/>
          <p:nvPr/>
        </p:nvSpPr>
        <p:spPr>
          <a:xfrm>
            <a:off x="1691680" y="908720"/>
            <a:ext cx="60486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dirty="0" smtClean="0"/>
              <a:t>I “padri fondatori”: </a:t>
            </a:r>
            <a:r>
              <a:rPr lang="it-IT" sz="2400" b="1" dirty="0" err="1" smtClean="0"/>
              <a:t>Marx</a:t>
            </a:r>
            <a:r>
              <a:rPr lang="it-IT" sz="2400" b="1" dirty="0" smtClean="0"/>
              <a:t> ed </a:t>
            </a:r>
            <a:r>
              <a:rPr lang="it-IT" sz="2400" b="1" dirty="0" err="1" smtClean="0"/>
              <a:t>Engels</a:t>
            </a:r>
            <a:r>
              <a:rPr lang="it-IT" sz="2400" b="1" dirty="0" smtClean="0"/>
              <a:t> (1)</a:t>
            </a:r>
            <a:endParaRPr lang="it-IT" sz="2400" dirty="0"/>
          </a:p>
        </p:txBody>
      </p:sp>
      <p:pic>
        <p:nvPicPr>
          <p:cNvPr id="2050" name="Picture 2" descr="C:\Users\Master\Desktop\Ultime foto\marx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19672" y="4725144"/>
            <a:ext cx="1656184" cy="1944216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</p:pic>
      <p:pic>
        <p:nvPicPr>
          <p:cNvPr id="2051" name="Picture 3" descr="C:\Users\Master\Desktop\Ultime foto\engel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652120" y="4725144"/>
            <a:ext cx="1296143" cy="1947757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</p:pic>
      <p:sp>
        <p:nvSpPr>
          <p:cNvPr id="10" name="CasellaDiTesto 9"/>
          <p:cNvSpPr txBox="1"/>
          <p:nvPr/>
        </p:nvSpPr>
        <p:spPr>
          <a:xfrm>
            <a:off x="539552" y="5445224"/>
            <a:ext cx="1152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 smtClean="0"/>
              <a:t>Karl </a:t>
            </a:r>
            <a:r>
              <a:rPr lang="it-IT" b="1" dirty="0" err="1" smtClean="0"/>
              <a:t>Marx</a:t>
            </a:r>
            <a:endParaRPr lang="it-IT" b="1" dirty="0"/>
          </a:p>
        </p:txBody>
      </p:sp>
      <p:sp>
        <p:nvSpPr>
          <p:cNvPr id="11" name="CasellaDiTesto 10"/>
          <p:cNvSpPr txBox="1"/>
          <p:nvPr/>
        </p:nvSpPr>
        <p:spPr>
          <a:xfrm>
            <a:off x="6948264" y="5517232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 smtClean="0"/>
              <a:t>Friedrich </a:t>
            </a:r>
            <a:r>
              <a:rPr lang="it-IT" b="1" dirty="0" err="1" smtClean="0"/>
              <a:t>Engels</a:t>
            </a:r>
            <a:r>
              <a:rPr lang="it-IT" b="1" dirty="0" smtClean="0"/>
              <a:t> </a:t>
            </a:r>
            <a:endParaRPr lang="it-IT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4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6" dur="20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/>
      <p:bldP spid="1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359024" y="260648"/>
            <a:ext cx="8784976" cy="598218"/>
          </a:xfrm>
        </p:spPr>
        <p:txBody>
          <a:bodyPr>
            <a:noAutofit/>
          </a:bodyPr>
          <a:lstStyle/>
          <a:p>
            <a:r>
              <a:rPr lang="it-IT" sz="4800" b="1" dirty="0" smtClean="0">
                <a:solidFill>
                  <a:srgbClr val="FF0000"/>
                </a:solidFill>
              </a:rPr>
              <a:t>Origini della teoria gender</a:t>
            </a:r>
            <a:endParaRPr lang="it-IT" sz="4800" b="1" dirty="0">
              <a:solidFill>
                <a:srgbClr val="FF0000"/>
              </a:solidFill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251520" y="1340769"/>
            <a:ext cx="8568952" cy="3785652"/>
          </a:xfrm>
          <a:prstGeom prst="rect">
            <a:avLst/>
          </a:prstGeom>
          <a:solidFill>
            <a:srgbClr val="FFFF00"/>
          </a:solidFill>
          <a:ln w="254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it-IT" sz="1600" b="1" dirty="0" smtClean="0">
                <a:solidFill>
                  <a:srgbClr val="FF0000"/>
                </a:solidFill>
              </a:rPr>
              <a:t>Il comunismo </a:t>
            </a:r>
            <a:r>
              <a:rPr lang="it-IT" sz="1600" dirty="0" smtClean="0"/>
              <a:t>permetterà il superamento di tale situazione di asservimento della donna mediante la sua “liberazione” dalla schiavitù familiare, materna e domestica. Tutto ciò avverrà, da un lato, tramite la distruzione della famiglia naturale e dell’istituzione del matrimonio considerata una gabbia insopportabile per la donna, dall’altro attraverso l’affermazione dell’amore libero e dell’uguaglianza totale tra i sessi.</a:t>
            </a:r>
          </a:p>
          <a:p>
            <a:pPr algn="just"/>
            <a:endParaRPr lang="it-IT" sz="1600" b="1" dirty="0" smtClean="0">
              <a:solidFill>
                <a:srgbClr val="FF0000"/>
              </a:solidFill>
            </a:endParaRPr>
          </a:p>
          <a:p>
            <a:pPr algn="just"/>
            <a:r>
              <a:rPr lang="it-IT" sz="1600" b="1" dirty="0" smtClean="0">
                <a:solidFill>
                  <a:srgbClr val="FF0000"/>
                </a:solidFill>
              </a:rPr>
              <a:t>Nella nuova dialettica di ispirazione marxista</a:t>
            </a:r>
            <a:r>
              <a:rPr lang="it-IT" sz="1600" dirty="0" smtClean="0"/>
              <a:t>, le donne sostituiranno, dunque, i proletari riappropriandosi del proprio corpo, attraverso il controllo della loro fecondità e l’utilizzo delle nuove tecniche </a:t>
            </a:r>
            <a:r>
              <a:rPr lang="it-IT" sz="1600" dirty="0" err="1" smtClean="0"/>
              <a:t>biomediche</a:t>
            </a:r>
            <a:r>
              <a:rPr lang="it-IT" sz="1600" dirty="0" smtClean="0"/>
              <a:t>. Lo scopo finale di tale rivoluzione non è solamente l’abolizione dei privilegi dell’uomo quanto la soppressione totale di qualsiasi distinzione tra le classi.</a:t>
            </a:r>
          </a:p>
          <a:p>
            <a:pPr algn="just"/>
            <a:endParaRPr lang="it-IT" sz="1600" dirty="0" smtClean="0"/>
          </a:p>
          <a:p>
            <a:pPr algn="just"/>
            <a:r>
              <a:rPr lang="it-IT" sz="1600" b="1" dirty="0" smtClean="0">
                <a:solidFill>
                  <a:srgbClr val="FF0000"/>
                </a:solidFill>
              </a:rPr>
              <a:t>Tale processo si potrà dire compiuto </a:t>
            </a:r>
            <a:r>
              <a:rPr lang="it-IT" sz="1600" dirty="0" smtClean="0"/>
              <a:t>solamente nel momento in cui saranno abolite tutte le differenze tra uomini e donne e in cui non avrà più alcun senso parlare di famiglia, matrimonio, madre, padre e così via, in quanto termini che rievocano una realtà storica oramai superata in contrasto con la visione distruttrice di tale ideologia.</a:t>
            </a:r>
            <a:endParaRPr lang="it-IT" sz="1600" dirty="0"/>
          </a:p>
        </p:txBody>
      </p:sp>
      <p:sp>
        <p:nvSpPr>
          <p:cNvPr id="6" name="Segnaposto data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357C6-44E3-4C2D-951D-06B32F595E93}" type="datetime1">
              <a:rPr lang="it-IT" smtClean="0"/>
              <a:pPr/>
              <a:t>10/06/2020</a:t>
            </a:fld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B746F-5C65-4800-B6B2-3BAE1FA58094}" type="slidenum">
              <a:rPr lang="it-IT" smtClean="0"/>
              <a:pPr/>
              <a:t>4</a:t>
            </a:fld>
            <a:endParaRPr lang="it-IT"/>
          </a:p>
        </p:txBody>
      </p:sp>
      <p:sp>
        <p:nvSpPr>
          <p:cNvPr id="8" name="CasellaDiTesto 7"/>
          <p:cNvSpPr txBox="1"/>
          <p:nvPr/>
        </p:nvSpPr>
        <p:spPr>
          <a:xfrm>
            <a:off x="1691680" y="908720"/>
            <a:ext cx="59046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 smtClean="0"/>
              <a:t>I “padri fondatori”: </a:t>
            </a:r>
            <a:r>
              <a:rPr lang="it-IT" sz="2400" b="1" dirty="0" err="1" smtClean="0"/>
              <a:t>Marx</a:t>
            </a:r>
            <a:r>
              <a:rPr lang="it-IT" sz="2400" b="1" dirty="0" smtClean="0"/>
              <a:t> ed </a:t>
            </a:r>
            <a:r>
              <a:rPr lang="it-IT" sz="2400" b="1" dirty="0" err="1" smtClean="0"/>
              <a:t>Engels</a:t>
            </a:r>
            <a:r>
              <a:rPr lang="it-IT" sz="2400" b="1" dirty="0" smtClean="0"/>
              <a:t> (2)</a:t>
            </a:r>
            <a:endParaRPr lang="it-IT" sz="2400" dirty="0"/>
          </a:p>
        </p:txBody>
      </p:sp>
      <p:pic>
        <p:nvPicPr>
          <p:cNvPr id="3074" name="Picture 2" descr="C:\Users\Master\Desktop\Ultime foto\gen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15816" y="5229200"/>
            <a:ext cx="3095625" cy="1476375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4" dur="2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359024" y="260648"/>
            <a:ext cx="8784976" cy="598218"/>
          </a:xfrm>
        </p:spPr>
        <p:txBody>
          <a:bodyPr>
            <a:noAutofit/>
          </a:bodyPr>
          <a:lstStyle/>
          <a:p>
            <a:r>
              <a:rPr lang="it-IT" sz="4800" b="1" dirty="0" smtClean="0">
                <a:solidFill>
                  <a:srgbClr val="FF0000"/>
                </a:solidFill>
              </a:rPr>
              <a:t>Origini della teoria gender</a:t>
            </a:r>
            <a:endParaRPr lang="it-IT" sz="4800" b="1" dirty="0">
              <a:solidFill>
                <a:srgbClr val="FF0000"/>
              </a:solidFill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251520" y="1340769"/>
            <a:ext cx="8568952" cy="3539430"/>
          </a:xfrm>
          <a:prstGeom prst="rect">
            <a:avLst/>
          </a:prstGeom>
          <a:solidFill>
            <a:srgbClr val="FFFF00"/>
          </a:solidFill>
          <a:ln w="254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it-IT" sz="1600" b="1" dirty="0" smtClean="0">
                <a:solidFill>
                  <a:srgbClr val="FF0000"/>
                </a:solidFill>
              </a:rPr>
              <a:t>Per Freud l’unica realtà è “l’inconscio”</a:t>
            </a:r>
            <a:r>
              <a:rPr lang="it-IT" sz="1600" dirty="0" smtClean="0"/>
              <a:t>, che coincide con l’istinto sessuale e che occorre “liberare” dalla morale.</a:t>
            </a:r>
            <a:endParaRPr lang="it-IT" sz="1600" b="1" dirty="0" smtClean="0">
              <a:solidFill>
                <a:srgbClr val="FF0000"/>
              </a:solidFill>
            </a:endParaRPr>
          </a:p>
          <a:p>
            <a:pPr algn="just"/>
            <a:endParaRPr lang="it-IT" sz="1600" b="1" dirty="0" smtClean="0">
              <a:solidFill>
                <a:srgbClr val="FF0000"/>
              </a:solidFill>
            </a:endParaRPr>
          </a:p>
          <a:p>
            <a:pPr algn="just"/>
            <a:r>
              <a:rPr lang="it-IT" sz="1600" b="1" dirty="0" smtClean="0">
                <a:solidFill>
                  <a:srgbClr val="FF0000"/>
                </a:solidFill>
              </a:rPr>
              <a:t>L’incontro tra marxismo e freudismo </a:t>
            </a:r>
            <a:r>
              <a:rPr lang="it-IT" sz="1600" dirty="0" smtClean="0"/>
              <a:t>costituisce una miscela incendiaria per distruggere la morale cattolica e tradizionale, incarnata dall’istituto famigliare.</a:t>
            </a:r>
          </a:p>
          <a:p>
            <a:pPr algn="just"/>
            <a:endParaRPr lang="it-IT" sz="1600" b="1" dirty="0" smtClean="0">
              <a:solidFill>
                <a:srgbClr val="FF0000"/>
              </a:solidFill>
            </a:endParaRPr>
          </a:p>
          <a:p>
            <a:pPr algn="just"/>
            <a:r>
              <a:rPr lang="it-IT" sz="1600" b="1" dirty="0" smtClean="0">
                <a:solidFill>
                  <a:srgbClr val="FF0000"/>
                </a:solidFill>
              </a:rPr>
              <a:t>Il primo tentativo </a:t>
            </a:r>
            <a:r>
              <a:rPr lang="it-IT" sz="1600" dirty="0" smtClean="0"/>
              <a:t>coerente di una </a:t>
            </a:r>
            <a:r>
              <a:rPr lang="it-IT" sz="1600" b="1" dirty="0" smtClean="0"/>
              <a:t>sintesi tra marxismo e freudismo</a:t>
            </a:r>
            <a:r>
              <a:rPr lang="it-IT" sz="1600" dirty="0" smtClean="0"/>
              <a:t>, cioè di una psicanalisi rivoluzionaria, venne tentato negli anni Trenta del Novecento dallo psicanalista  austriaco </a:t>
            </a:r>
            <a:r>
              <a:rPr lang="it-IT" sz="1600" b="1" dirty="0" smtClean="0"/>
              <a:t>Wilhelm Reich</a:t>
            </a:r>
            <a:r>
              <a:rPr lang="it-IT" sz="1600" dirty="0" smtClean="0"/>
              <a:t> (1897-1957). </a:t>
            </a:r>
          </a:p>
          <a:p>
            <a:pPr algn="just"/>
            <a:endParaRPr lang="it-IT" sz="1600" b="1" dirty="0" smtClean="0">
              <a:solidFill>
                <a:srgbClr val="FF0000"/>
              </a:solidFill>
            </a:endParaRPr>
          </a:p>
          <a:p>
            <a:pPr algn="just"/>
            <a:r>
              <a:rPr lang="it-IT" sz="1600" b="1" dirty="0" smtClean="0">
                <a:solidFill>
                  <a:srgbClr val="FF0000"/>
                </a:solidFill>
              </a:rPr>
              <a:t>Egli associò la pulsione sessuale </a:t>
            </a:r>
            <a:r>
              <a:rPr lang="it-IT" sz="1600" dirty="0" smtClean="0"/>
              <a:t>o </a:t>
            </a:r>
            <a:r>
              <a:rPr lang="it-IT" sz="1600" i="1" dirty="0" smtClean="0"/>
              <a:t>libido</a:t>
            </a:r>
            <a:r>
              <a:rPr lang="it-IT" sz="1600" dirty="0" smtClean="0"/>
              <a:t>, nella quale Freud vedeva una forza psicologica astratta, con un flusso concreto di energia attraverso l’organismo fisico, l’assoluta e  illimitata libertà sessuale, l’uomo si libererà dalla nevrosi. «</a:t>
            </a:r>
            <a:r>
              <a:rPr lang="it-IT" sz="1600" i="1" dirty="0" smtClean="0"/>
              <a:t>Con lo scioglimento del crampo della muscolatura genitale</a:t>
            </a:r>
            <a:r>
              <a:rPr lang="it-IT" sz="1600" dirty="0" smtClean="0"/>
              <a:t> – scrive Reich – </a:t>
            </a:r>
            <a:r>
              <a:rPr lang="it-IT" sz="1600" i="1" dirty="0" smtClean="0"/>
              <a:t>scompare l’idea di Dio</a:t>
            </a:r>
            <a:r>
              <a:rPr lang="it-IT" sz="1600" dirty="0" smtClean="0"/>
              <a:t>».</a:t>
            </a:r>
            <a:endParaRPr lang="it-IT" sz="1600" dirty="0"/>
          </a:p>
        </p:txBody>
      </p:sp>
      <p:sp>
        <p:nvSpPr>
          <p:cNvPr id="6" name="Segnaposto data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228E0-FD09-4F7F-B4C5-62CF6932704B}" type="datetime1">
              <a:rPr lang="it-IT" smtClean="0"/>
              <a:pPr/>
              <a:t>10/06/2020</a:t>
            </a:fld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B746F-5C65-4800-B6B2-3BAE1FA58094}" type="slidenum">
              <a:rPr lang="it-IT" smtClean="0"/>
              <a:pPr/>
              <a:t>5</a:t>
            </a:fld>
            <a:endParaRPr lang="it-IT" dirty="0"/>
          </a:p>
        </p:txBody>
      </p:sp>
      <p:sp>
        <p:nvSpPr>
          <p:cNvPr id="8" name="CasellaDiTesto 7"/>
          <p:cNvSpPr txBox="1"/>
          <p:nvPr/>
        </p:nvSpPr>
        <p:spPr>
          <a:xfrm>
            <a:off x="1475656" y="908720"/>
            <a:ext cx="66247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 smtClean="0"/>
              <a:t>La psicanalisi e il “</a:t>
            </a:r>
            <a:r>
              <a:rPr lang="it-IT" sz="2400" b="1" dirty="0" err="1" smtClean="0"/>
              <a:t>marx-freudismo</a:t>
            </a:r>
            <a:r>
              <a:rPr lang="it-IT" sz="2400" b="1" dirty="0" smtClean="0"/>
              <a:t>”</a:t>
            </a:r>
            <a:endParaRPr lang="it-IT" sz="2400" dirty="0"/>
          </a:p>
        </p:txBody>
      </p:sp>
      <p:pic>
        <p:nvPicPr>
          <p:cNvPr id="4098" name="Picture 2" descr="C:\Users\Master\Desktop\Ultime foto\freud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7703" y="5013176"/>
            <a:ext cx="2920373" cy="1656184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</p:pic>
      <p:pic>
        <p:nvPicPr>
          <p:cNvPr id="4099" name="Picture 3" descr="C:\Users\Master\Desktop\Ultime foto\reich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24128" y="5013176"/>
            <a:ext cx="1368152" cy="1656536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</p:pic>
      <p:sp>
        <p:nvSpPr>
          <p:cNvPr id="10" name="CasellaDiTesto 9"/>
          <p:cNvSpPr txBox="1"/>
          <p:nvPr/>
        </p:nvSpPr>
        <p:spPr>
          <a:xfrm>
            <a:off x="251520" y="5661248"/>
            <a:ext cx="17636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 smtClean="0"/>
              <a:t>Sigmund Freud</a:t>
            </a:r>
            <a:endParaRPr lang="it-IT" b="1" dirty="0"/>
          </a:p>
        </p:txBody>
      </p:sp>
      <p:sp>
        <p:nvSpPr>
          <p:cNvPr id="11" name="CasellaDiTesto 10"/>
          <p:cNvSpPr txBox="1"/>
          <p:nvPr/>
        </p:nvSpPr>
        <p:spPr>
          <a:xfrm>
            <a:off x="7236296" y="5661248"/>
            <a:ext cx="1656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 smtClean="0"/>
              <a:t>Wilhelm Reich</a:t>
            </a:r>
            <a:endParaRPr lang="it-IT" b="1" dirty="0"/>
          </a:p>
        </p:txBody>
      </p:sp>
      <p:sp>
        <p:nvSpPr>
          <p:cNvPr id="4101" name="AutoShape 5" descr="Risultati immagini per immagini wilhelm reich">
            <a:hlinkClick r:id="rId4"/>
          </p:cNvPr>
          <p:cNvSpPr>
            <a:spLocks noChangeAspect="1" noChangeArrowheads="1"/>
          </p:cNvSpPr>
          <p:nvPr/>
        </p:nvSpPr>
        <p:spPr bwMode="auto">
          <a:xfrm>
            <a:off x="92075" y="-682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4103" name="AutoShape 7" descr="Risultati immagini per immagini wilhelm reich">
            <a:hlinkClick r:id="rId4"/>
          </p:cNvPr>
          <p:cNvSpPr>
            <a:spLocks noChangeAspect="1" noChangeArrowheads="1"/>
          </p:cNvSpPr>
          <p:nvPr/>
        </p:nvSpPr>
        <p:spPr bwMode="auto">
          <a:xfrm>
            <a:off x="92075" y="-682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4" dur="2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6" dur="20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/>
      <p:bldP spid="1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359024" y="260648"/>
            <a:ext cx="8784976" cy="598218"/>
          </a:xfrm>
        </p:spPr>
        <p:txBody>
          <a:bodyPr>
            <a:noAutofit/>
          </a:bodyPr>
          <a:lstStyle/>
          <a:p>
            <a:r>
              <a:rPr lang="it-IT" sz="4800" b="1" dirty="0" smtClean="0">
                <a:solidFill>
                  <a:srgbClr val="FF0000"/>
                </a:solidFill>
              </a:rPr>
              <a:t>Origini della teoria gender</a:t>
            </a:r>
            <a:endParaRPr lang="it-IT" sz="4800" b="1" dirty="0">
              <a:solidFill>
                <a:srgbClr val="FF0000"/>
              </a:solidFill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251520" y="1340769"/>
            <a:ext cx="8568952" cy="2800767"/>
          </a:xfrm>
          <a:prstGeom prst="rect">
            <a:avLst/>
          </a:prstGeom>
          <a:solidFill>
            <a:srgbClr val="FFFF00"/>
          </a:solidFill>
          <a:ln w="254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it-IT" sz="1600" b="1" dirty="0" err="1" smtClean="0">
                <a:solidFill>
                  <a:srgbClr val="FF0000"/>
                </a:solidFill>
              </a:rPr>
              <a:t>Marx</a:t>
            </a:r>
            <a:r>
              <a:rPr lang="it-IT" sz="1600" b="1" dirty="0" smtClean="0">
                <a:solidFill>
                  <a:srgbClr val="FF0000"/>
                </a:solidFill>
              </a:rPr>
              <a:t> aveva affermato </a:t>
            </a:r>
            <a:r>
              <a:rPr lang="it-IT" sz="1600" dirty="0" smtClean="0"/>
              <a:t>che il compito dei filosofi non è quello di “conoscere” il mondo, ma di trasformarlo. Sotto questo aspetto la Rivoluzione russa del 1917 fu un “evento filosofico” che avrebbe cambiato profondamente la storia del Novecento.</a:t>
            </a:r>
          </a:p>
          <a:p>
            <a:pPr algn="just"/>
            <a:endParaRPr lang="it-IT" sz="1600" dirty="0" smtClean="0"/>
          </a:p>
          <a:p>
            <a:pPr algn="just"/>
            <a:r>
              <a:rPr lang="it-IT" sz="1600" b="1" dirty="0" smtClean="0">
                <a:solidFill>
                  <a:srgbClr val="FF0000"/>
                </a:solidFill>
              </a:rPr>
              <a:t>Fin dagli anni Venti </a:t>
            </a:r>
            <a:r>
              <a:rPr lang="it-IT" sz="1600" dirty="0" smtClean="0"/>
              <a:t>i comunisti al potere cercarono di attuare, e soprattutto di diffondere nel mondo, la loro ideologia ugualitaria anti-familiare. Essi introdussero immediatamente il divorzio e, per la prima volta nella storia, l’aborto (1 dicembre 1917).</a:t>
            </a:r>
          </a:p>
          <a:p>
            <a:pPr algn="just"/>
            <a:endParaRPr lang="it-IT" sz="1600" b="1" dirty="0" smtClean="0">
              <a:solidFill>
                <a:srgbClr val="FF0000"/>
              </a:solidFill>
            </a:endParaRPr>
          </a:p>
          <a:p>
            <a:pPr algn="just"/>
            <a:r>
              <a:rPr lang="it-IT" sz="1600" b="1" dirty="0" smtClean="0">
                <a:solidFill>
                  <a:srgbClr val="FF0000"/>
                </a:solidFill>
              </a:rPr>
              <a:t>La “Scuola di Francoforte”  </a:t>
            </a:r>
            <a:r>
              <a:rPr lang="it-IT" sz="1600" dirty="0" smtClean="0"/>
              <a:t>(1922) costituì il “laboratorio ideologico” della cosiddetta “controcultura” del </a:t>
            </a:r>
            <a:r>
              <a:rPr lang="it-IT" sz="1600" i="1" dirty="0" smtClean="0"/>
              <a:t>Sessantotto</a:t>
            </a:r>
            <a:r>
              <a:rPr lang="it-IT" sz="1600" dirty="0" smtClean="0"/>
              <a:t> fornendo le idee necessarie a compiere una rivoluzione culturale che trovò la sua applicazione pratica nel significativo slogan </a:t>
            </a:r>
            <a:r>
              <a:rPr lang="it-IT" sz="1600" b="1" i="1" dirty="0" smtClean="0"/>
              <a:t>sex drugs and rock&amp;roll</a:t>
            </a:r>
            <a:r>
              <a:rPr lang="it-IT" sz="1600" i="1" dirty="0" smtClean="0"/>
              <a:t>.</a:t>
            </a:r>
            <a:endParaRPr lang="it-IT" sz="1600" dirty="0"/>
          </a:p>
        </p:txBody>
      </p:sp>
      <p:sp>
        <p:nvSpPr>
          <p:cNvPr id="6" name="Segnaposto data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CFF2BA-3FB6-44F3-8E00-5DECEB890295}" type="datetime1">
              <a:rPr lang="it-IT" smtClean="0"/>
              <a:pPr/>
              <a:t>10/06/2020</a:t>
            </a:fld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B746F-5C65-4800-B6B2-3BAE1FA58094}" type="slidenum">
              <a:rPr lang="it-IT" smtClean="0"/>
              <a:pPr/>
              <a:t>6</a:t>
            </a:fld>
            <a:endParaRPr lang="it-IT" dirty="0"/>
          </a:p>
        </p:txBody>
      </p:sp>
      <p:sp>
        <p:nvSpPr>
          <p:cNvPr id="8" name="CasellaDiTesto 7"/>
          <p:cNvSpPr txBox="1"/>
          <p:nvPr/>
        </p:nvSpPr>
        <p:spPr>
          <a:xfrm>
            <a:off x="1475656" y="908720"/>
            <a:ext cx="66247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 smtClean="0"/>
              <a:t>Dalla Rivoluzione di Ottobre al ’68</a:t>
            </a:r>
            <a:endParaRPr lang="it-IT" sz="2400" dirty="0"/>
          </a:p>
        </p:txBody>
      </p:sp>
      <p:sp>
        <p:nvSpPr>
          <p:cNvPr id="4101" name="AutoShape 5" descr="Risultati immagini per immagini wilhelm reich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92075" y="-682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4103" name="AutoShape 7" descr="Risultati immagini per immagini wilhelm reich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92075" y="-682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pic>
        <p:nvPicPr>
          <p:cNvPr id="19458" name="Picture 2" descr="C:\Users\Master\Desktop\Ultime foto\gen18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27784" y="4293096"/>
            <a:ext cx="3960440" cy="2037159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4" dur="2000"/>
                                        <p:tgtEl>
                                          <p:spTgt spid="19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359024" y="260648"/>
            <a:ext cx="8784976" cy="598218"/>
          </a:xfrm>
        </p:spPr>
        <p:txBody>
          <a:bodyPr>
            <a:noAutofit/>
          </a:bodyPr>
          <a:lstStyle/>
          <a:p>
            <a:r>
              <a:rPr lang="it-IT" sz="4800" b="1" dirty="0" smtClean="0">
                <a:solidFill>
                  <a:srgbClr val="FF0000"/>
                </a:solidFill>
              </a:rPr>
              <a:t>Origini della teoria gender</a:t>
            </a:r>
            <a:endParaRPr lang="it-IT" sz="4800" b="1" dirty="0">
              <a:solidFill>
                <a:srgbClr val="FF0000"/>
              </a:solidFill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251520" y="1340769"/>
            <a:ext cx="8568952" cy="4062651"/>
          </a:xfrm>
          <a:prstGeom prst="rect">
            <a:avLst/>
          </a:prstGeom>
          <a:solidFill>
            <a:srgbClr val="FFFF00"/>
          </a:solidFill>
          <a:ln w="254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it-IT" sz="1600" b="1" dirty="0" smtClean="0">
                <a:solidFill>
                  <a:srgbClr val="FF0000"/>
                </a:solidFill>
              </a:rPr>
              <a:t>Simone de </a:t>
            </a:r>
            <a:r>
              <a:rPr lang="it-IT" sz="1600" b="1" dirty="0" err="1" smtClean="0">
                <a:solidFill>
                  <a:srgbClr val="FF0000"/>
                </a:solidFill>
              </a:rPr>
              <a:t>Beauvoir</a:t>
            </a:r>
            <a:r>
              <a:rPr lang="it-IT" sz="1600" b="1" dirty="0" smtClean="0">
                <a:solidFill>
                  <a:srgbClr val="FF0000"/>
                </a:solidFill>
              </a:rPr>
              <a:t>, </a:t>
            </a:r>
            <a:r>
              <a:rPr lang="it-IT" sz="1600" dirty="0" smtClean="0"/>
              <a:t>figura tra le più importanti e fondamentali nella storia del femminismo. Da donna, si schiera con le donne nel dibattito sull’affermazione di un loro ruolo riconosciuto nella società.</a:t>
            </a:r>
          </a:p>
          <a:p>
            <a:pPr algn="just"/>
            <a:endParaRPr lang="it-IT" sz="600" dirty="0" smtClean="0"/>
          </a:p>
          <a:p>
            <a:pPr algn="just"/>
            <a:r>
              <a:rPr lang="it-IT" sz="1600" b="1" dirty="0" smtClean="0">
                <a:solidFill>
                  <a:srgbClr val="FF0000"/>
                </a:solidFill>
              </a:rPr>
              <a:t>E’individuata come irrinunciabile punto di riferimento </a:t>
            </a:r>
            <a:r>
              <a:rPr lang="it-IT" sz="1600" dirty="0" smtClean="0"/>
              <a:t>per una teoria della decostruzione del determinismo biologico, guardando soprattutto alla sua opera </a:t>
            </a:r>
            <a:r>
              <a:rPr lang="it-IT" sz="1600" i="1" dirty="0" smtClean="0"/>
              <a:t>Secondo sesso</a:t>
            </a:r>
            <a:r>
              <a:rPr lang="it-IT" sz="1600" dirty="0" smtClean="0"/>
              <a:t> (1949). Il suo pensiero diventa il principale conforto e punto di riferimento per i movimenti del suo tempo, e oggi è il pilastro degli studi che intendono sottolineare una differenza tra il </a:t>
            </a:r>
            <a:r>
              <a:rPr lang="it-IT" sz="1600" b="1" i="1" dirty="0" smtClean="0"/>
              <a:t>sesso</a:t>
            </a:r>
            <a:r>
              <a:rPr lang="it-IT" sz="1600" b="1" dirty="0" smtClean="0"/>
              <a:t> e il </a:t>
            </a:r>
            <a:r>
              <a:rPr lang="it-IT" sz="1600" b="1" i="1" dirty="0" smtClean="0"/>
              <a:t>genere</a:t>
            </a:r>
            <a:r>
              <a:rPr lang="it-IT" sz="1600" dirty="0" smtClean="0"/>
              <a:t>.</a:t>
            </a:r>
          </a:p>
          <a:p>
            <a:pPr algn="just"/>
            <a:endParaRPr lang="it-IT" sz="600" dirty="0" smtClean="0"/>
          </a:p>
          <a:p>
            <a:pPr algn="just"/>
            <a:r>
              <a:rPr lang="it-IT" sz="1600" b="1" dirty="0" smtClean="0">
                <a:solidFill>
                  <a:srgbClr val="FF0000"/>
                </a:solidFill>
              </a:rPr>
              <a:t>La donna è un risultato di cultura</a:t>
            </a:r>
            <a:r>
              <a:rPr lang="it-IT" sz="1600" dirty="0" smtClean="0"/>
              <a:t>, una costruzione sociale. Le concezioni della natura femminile sono quindi dei costrutti antropologici, che si basano su motivazioni biologiche: il maschio e la femmina sono distinti anatomicamente, e con il concetto di ‘genere’ si è impostata la società, dando all’uomo e alla donna determinati ruoli prestabiliti. </a:t>
            </a:r>
          </a:p>
          <a:p>
            <a:pPr algn="just"/>
            <a:endParaRPr lang="it-IT" sz="600" dirty="0" smtClean="0"/>
          </a:p>
          <a:p>
            <a:pPr algn="just"/>
            <a:r>
              <a:rPr lang="it-IT" sz="1600" b="1" dirty="0" smtClean="0">
                <a:solidFill>
                  <a:srgbClr val="FF0000"/>
                </a:solidFill>
              </a:rPr>
              <a:t>Le teorie decostruttiviste, </a:t>
            </a:r>
            <a:r>
              <a:rPr lang="it-IT" sz="1600" dirty="0" smtClean="0"/>
              <a:t>vogliono evidenziare la fallacia di tali impostazioni mentali, individuando e scambiando ciò che appartiene alla </a:t>
            </a:r>
            <a:r>
              <a:rPr lang="it-IT" sz="1600" i="1" dirty="0" smtClean="0"/>
              <a:t>natura</a:t>
            </a:r>
            <a:r>
              <a:rPr lang="it-IT" sz="1600" dirty="0" smtClean="0"/>
              <a:t> con qualcosa che invece è prodotto della ‘cultura’. Questo intero discorso è quanto possiamo trovare con evidenza nella legittimazione del sistema patriarcale, ciò che si intende scardinare con i movimenti femministi.</a:t>
            </a:r>
            <a:endParaRPr lang="it-IT" sz="1600" dirty="0"/>
          </a:p>
        </p:txBody>
      </p:sp>
      <p:sp>
        <p:nvSpPr>
          <p:cNvPr id="6" name="Segnaposto data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D8F62-9131-4C33-82D4-4668A8093C36}" type="datetime1">
              <a:rPr lang="it-IT" smtClean="0"/>
              <a:pPr/>
              <a:t>10/06/2020</a:t>
            </a:fld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B746F-5C65-4800-B6B2-3BAE1FA58094}" type="slidenum">
              <a:rPr lang="it-IT" smtClean="0"/>
              <a:pPr/>
              <a:t>7</a:t>
            </a:fld>
            <a:endParaRPr lang="it-IT" dirty="0"/>
          </a:p>
        </p:txBody>
      </p:sp>
      <p:sp>
        <p:nvSpPr>
          <p:cNvPr id="8" name="CasellaDiTesto 7"/>
          <p:cNvSpPr txBox="1"/>
          <p:nvPr/>
        </p:nvSpPr>
        <p:spPr>
          <a:xfrm>
            <a:off x="1547664" y="908720"/>
            <a:ext cx="65527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 smtClean="0"/>
              <a:t>Donna non si nasce, lo si diventa</a:t>
            </a:r>
            <a:endParaRPr lang="it-IT" sz="2400" dirty="0"/>
          </a:p>
        </p:txBody>
      </p:sp>
      <p:sp>
        <p:nvSpPr>
          <p:cNvPr id="4101" name="AutoShape 5" descr="Risultati immagini per immagini wilhelm reich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92075" y="-682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4103" name="AutoShape 7" descr="Risultati immagini per immagini wilhelm reich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92075" y="-682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pic>
        <p:nvPicPr>
          <p:cNvPr id="10" name="Immagine 9" descr="maxresdefault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75856" y="5517232"/>
            <a:ext cx="2160240" cy="1152128"/>
          </a:xfrm>
          <a:prstGeom prst="rect">
            <a:avLst/>
          </a:prstGeom>
          <a:noFill/>
          <a:ln w="25400">
            <a:solidFill>
              <a:srgbClr val="FF0000"/>
            </a:solidFill>
            <a:miter lim="800000"/>
            <a:headEnd/>
            <a:tailEnd/>
          </a:ln>
        </p:spPr>
      </p:pic>
      <p:sp>
        <p:nvSpPr>
          <p:cNvPr id="11" name="CasellaDiTesto 10"/>
          <p:cNvSpPr txBox="1"/>
          <p:nvPr/>
        </p:nvSpPr>
        <p:spPr>
          <a:xfrm>
            <a:off x="971600" y="5877272"/>
            <a:ext cx="2088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 smtClean="0"/>
              <a:t>Simone de </a:t>
            </a:r>
            <a:r>
              <a:rPr lang="it-IT" b="1" dirty="0" err="1" smtClean="0"/>
              <a:t>Beauvoir</a:t>
            </a:r>
            <a:endParaRPr lang="it-IT" b="1" dirty="0"/>
          </a:p>
        </p:txBody>
      </p:sp>
      <p:sp>
        <p:nvSpPr>
          <p:cNvPr id="12" name="CasellaDiTesto 11"/>
          <p:cNvSpPr txBox="1"/>
          <p:nvPr/>
        </p:nvSpPr>
        <p:spPr>
          <a:xfrm>
            <a:off x="5652120" y="5877272"/>
            <a:ext cx="18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 err="1" smtClean="0"/>
              <a:t>Jean-Paul</a:t>
            </a:r>
            <a:r>
              <a:rPr lang="it-IT" b="1" dirty="0" smtClean="0"/>
              <a:t> Sartre</a:t>
            </a:r>
            <a:endParaRPr lang="it-IT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4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1" grpId="0"/>
      <p:bldP spid="1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359024" y="260648"/>
            <a:ext cx="8784976" cy="598218"/>
          </a:xfrm>
        </p:spPr>
        <p:txBody>
          <a:bodyPr>
            <a:noAutofit/>
          </a:bodyPr>
          <a:lstStyle/>
          <a:p>
            <a:r>
              <a:rPr lang="it-IT" sz="4800" b="1" dirty="0" smtClean="0">
                <a:solidFill>
                  <a:srgbClr val="FF0000"/>
                </a:solidFill>
              </a:rPr>
              <a:t>Origini della teoria gender</a:t>
            </a:r>
            <a:endParaRPr lang="it-IT" sz="4800" b="1" dirty="0">
              <a:solidFill>
                <a:srgbClr val="FF0000"/>
              </a:solidFill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251520" y="1340769"/>
            <a:ext cx="8568952" cy="3293209"/>
          </a:xfrm>
          <a:prstGeom prst="rect">
            <a:avLst/>
          </a:prstGeom>
          <a:solidFill>
            <a:srgbClr val="FFFF00"/>
          </a:solidFill>
          <a:ln w="254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it-IT" sz="1600" b="1" dirty="0" smtClean="0">
                <a:solidFill>
                  <a:srgbClr val="FF0000"/>
                </a:solidFill>
              </a:rPr>
              <a:t>Le varie lotte </a:t>
            </a:r>
            <a:r>
              <a:rPr lang="it-IT" sz="1600" dirty="0" smtClean="0"/>
              <a:t>in favore del “femminismo”, dell'”omosessualismo”, contro la cosiddetta “xenofobia”, contro il “proibizionismo” delle droghe, rappresentano l’essenza di questa “neorivoluzione”.</a:t>
            </a:r>
          </a:p>
          <a:p>
            <a:pPr algn="just"/>
            <a:endParaRPr lang="it-IT" sz="1600" dirty="0" smtClean="0"/>
          </a:p>
          <a:p>
            <a:pPr algn="just"/>
            <a:r>
              <a:rPr lang="it-IT" sz="1600" b="1" dirty="0" smtClean="0">
                <a:solidFill>
                  <a:srgbClr val="FF0000"/>
                </a:solidFill>
              </a:rPr>
              <a:t>Il tradizionale apparato di partito </a:t>
            </a:r>
            <a:r>
              <a:rPr lang="it-IT" sz="1600" dirty="0" smtClean="0"/>
              <a:t>con la sua struttura classica, funzionale alla rivoluzione socioeconomica, si rivelava ora insufficiente e inadatto per il compimento della nuova rivoluzione culturale. </a:t>
            </a:r>
          </a:p>
          <a:p>
            <a:pPr algn="just"/>
            <a:endParaRPr lang="it-IT" sz="1600" dirty="0" smtClean="0"/>
          </a:p>
          <a:p>
            <a:pPr algn="just"/>
            <a:r>
              <a:rPr lang="it-IT" sz="1600" b="1" dirty="0" smtClean="0">
                <a:solidFill>
                  <a:srgbClr val="FF0000"/>
                </a:solidFill>
              </a:rPr>
              <a:t>Da qui lo sviluppo </a:t>
            </a:r>
            <a:r>
              <a:rPr lang="it-IT" sz="1600" dirty="0" smtClean="0"/>
              <a:t>e la diffusione delle cosìddette lobbies o gruppi di pressione, soggetti più fluidi capaci di muoversi in campo culturale e di modificare i giudizi delle masse.</a:t>
            </a:r>
          </a:p>
          <a:p>
            <a:pPr algn="just"/>
            <a:endParaRPr lang="it-IT" sz="1600" dirty="0" smtClean="0"/>
          </a:p>
          <a:p>
            <a:pPr algn="just"/>
            <a:r>
              <a:rPr lang="it-IT" sz="1600" b="1" dirty="0" smtClean="0">
                <a:solidFill>
                  <a:srgbClr val="FF0000"/>
                </a:solidFill>
              </a:rPr>
              <a:t>Il ruolo centrale svolto dalla cultura</a:t>
            </a:r>
            <a:r>
              <a:rPr lang="it-IT" sz="1600" dirty="0" smtClean="0"/>
              <a:t>, nell’ambito del nuovo processo rivoluzionario, determinò, quindi, la nascita di una vera e propria industria culturale di massa, finalizzata a corrompere e sovvertire gli usi e i costumi in senso anti tradizionale e anti cristiano.</a:t>
            </a:r>
          </a:p>
        </p:txBody>
      </p:sp>
      <p:sp>
        <p:nvSpPr>
          <p:cNvPr id="6" name="Segnaposto data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AFDA55-31C9-42EE-A718-F432BC17AC27}" type="datetime1">
              <a:rPr lang="it-IT" smtClean="0"/>
              <a:pPr/>
              <a:t>10/06/2020</a:t>
            </a:fld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B746F-5C65-4800-B6B2-3BAE1FA58094}" type="slidenum">
              <a:rPr lang="it-IT" smtClean="0"/>
              <a:pPr/>
              <a:t>8</a:t>
            </a:fld>
            <a:endParaRPr lang="it-IT" dirty="0"/>
          </a:p>
        </p:txBody>
      </p:sp>
      <p:sp>
        <p:nvSpPr>
          <p:cNvPr id="8" name="CasellaDiTesto 7"/>
          <p:cNvSpPr txBox="1"/>
          <p:nvPr/>
        </p:nvSpPr>
        <p:spPr>
          <a:xfrm>
            <a:off x="1547664" y="908720"/>
            <a:ext cx="65527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 smtClean="0"/>
              <a:t>Una rivoluzione dolce e silenziosa</a:t>
            </a:r>
            <a:endParaRPr lang="it-IT" sz="2400" b="1" dirty="0"/>
          </a:p>
        </p:txBody>
      </p:sp>
      <p:sp>
        <p:nvSpPr>
          <p:cNvPr id="4101" name="AutoShape 5" descr="Risultati immagini per immagini wilhelm reich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92075" y="-682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4103" name="AutoShape 7" descr="Risultati immagini per immagini wilhelm reich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92075" y="-682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pic>
        <p:nvPicPr>
          <p:cNvPr id="20482" name="Picture 2" descr="C:\Users\Master\Desktop\Ultime foto\gen2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59832" y="4725144"/>
            <a:ext cx="2736304" cy="1820886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4" dur="2000"/>
                                        <p:tgtEl>
                                          <p:spTgt spid="20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359024" y="260648"/>
            <a:ext cx="8784976" cy="598218"/>
          </a:xfrm>
        </p:spPr>
        <p:txBody>
          <a:bodyPr>
            <a:noAutofit/>
          </a:bodyPr>
          <a:lstStyle/>
          <a:p>
            <a:r>
              <a:rPr lang="it-IT" sz="4800" b="1" dirty="0" smtClean="0">
                <a:solidFill>
                  <a:srgbClr val="FF0000"/>
                </a:solidFill>
              </a:rPr>
              <a:t>Origini della teoria gender</a:t>
            </a:r>
            <a:endParaRPr lang="it-IT" sz="4800" b="1" dirty="0">
              <a:solidFill>
                <a:srgbClr val="FF0000"/>
              </a:solidFill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251520" y="1340769"/>
            <a:ext cx="8568952" cy="4031873"/>
          </a:xfrm>
          <a:prstGeom prst="rect">
            <a:avLst/>
          </a:prstGeom>
          <a:solidFill>
            <a:srgbClr val="FFFF00"/>
          </a:solidFill>
          <a:ln w="254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it-IT" sz="1600" b="1" dirty="0" smtClean="0">
                <a:solidFill>
                  <a:srgbClr val="FF0000"/>
                </a:solidFill>
              </a:rPr>
              <a:t>Al nome di Theodor Adorno  </a:t>
            </a:r>
            <a:r>
              <a:rPr lang="it-IT" sz="1600" dirty="0" smtClean="0"/>
              <a:t>(1903-1969) va associato quello di </a:t>
            </a:r>
            <a:r>
              <a:rPr lang="it-IT" sz="1600" b="1" dirty="0" smtClean="0"/>
              <a:t>Antonio Gramsci </a:t>
            </a:r>
            <a:r>
              <a:rPr lang="it-IT" sz="1600" dirty="0" smtClean="0"/>
              <a:t>(1871-1937) che negli anni Trenta del Novecento teorizzò la conquista comunista del potere attraverso l'”egemonia” esercitata sui canali culturali della società: università, case editrici, mezzi di comunicazione. Le sue teorie, assieme a quelle di </a:t>
            </a:r>
            <a:r>
              <a:rPr lang="it-IT" sz="1600" b="1" dirty="0" err="1" smtClean="0"/>
              <a:t>Marcuse</a:t>
            </a:r>
            <a:r>
              <a:rPr lang="it-IT" sz="1600" dirty="0" smtClean="0"/>
              <a:t> e della Scuola di Francoforte, prepararono la Rivoluzione del ’68.</a:t>
            </a:r>
          </a:p>
          <a:p>
            <a:pPr algn="just"/>
            <a:endParaRPr lang="it-IT" sz="1600" dirty="0" smtClean="0"/>
          </a:p>
          <a:p>
            <a:pPr algn="just"/>
            <a:r>
              <a:rPr lang="it-IT" sz="1600" b="1" dirty="0" smtClean="0">
                <a:solidFill>
                  <a:srgbClr val="FF0000"/>
                </a:solidFill>
              </a:rPr>
              <a:t>Il </a:t>
            </a:r>
            <a:r>
              <a:rPr lang="it-IT" sz="1600" b="1" i="1" dirty="0" smtClean="0">
                <a:solidFill>
                  <a:srgbClr val="FF0000"/>
                </a:solidFill>
              </a:rPr>
              <a:t>Sessantotto</a:t>
            </a:r>
            <a:r>
              <a:rPr lang="it-IT" sz="1600" dirty="0" smtClean="0"/>
              <a:t> non fu una rivolta spontanea ma un movimento rivoluzionario accuratamente preparato che si propose di portare a compimento la rivoluzione marxista, liberando gli istinti vitali dell’individuo e delle masse dal giogo imposto da secoli di cultura e di civiltà. </a:t>
            </a:r>
          </a:p>
          <a:p>
            <a:pPr algn="just"/>
            <a:endParaRPr lang="it-IT" sz="1600" dirty="0" smtClean="0"/>
          </a:p>
          <a:p>
            <a:pPr algn="just"/>
            <a:r>
              <a:rPr lang="it-IT" sz="1600" b="1" dirty="0" smtClean="0">
                <a:solidFill>
                  <a:srgbClr val="FF0000"/>
                </a:solidFill>
              </a:rPr>
              <a:t>Tale movimento di contestazione</a:t>
            </a:r>
            <a:r>
              <a:rPr lang="it-IT" sz="1600" dirty="0" smtClean="0"/>
              <a:t>, sviluppatosi originariamente a metà degli anni Sessanta negli Stati Uniti,  raggiunse la sua massima espansione nell’Europa occidentale toccando il suo apice nello “storicamente famoso” </a:t>
            </a:r>
            <a:r>
              <a:rPr lang="it-IT" sz="1600" b="1" dirty="0" smtClean="0"/>
              <a:t>maggio francese</a:t>
            </a:r>
            <a:r>
              <a:rPr lang="it-IT" sz="1600" dirty="0" smtClean="0"/>
              <a:t>.</a:t>
            </a:r>
          </a:p>
          <a:p>
            <a:pPr algn="just"/>
            <a:endParaRPr lang="it-IT" sz="1600" dirty="0" smtClean="0"/>
          </a:p>
          <a:p>
            <a:pPr algn="just"/>
            <a:r>
              <a:rPr lang="it-IT" sz="1600" b="1" dirty="0" smtClean="0">
                <a:solidFill>
                  <a:srgbClr val="FF0000"/>
                </a:solidFill>
              </a:rPr>
              <a:t>Il </a:t>
            </a:r>
            <a:r>
              <a:rPr lang="it-IT" sz="1600" b="1" i="1" dirty="0" smtClean="0">
                <a:solidFill>
                  <a:srgbClr val="FF0000"/>
                </a:solidFill>
              </a:rPr>
              <a:t>Sessantotto </a:t>
            </a:r>
            <a:r>
              <a:rPr lang="it-IT" sz="1600" b="1" dirty="0" smtClean="0">
                <a:solidFill>
                  <a:srgbClr val="FF0000"/>
                </a:solidFill>
              </a:rPr>
              <a:t>si distinse </a:t>
            </a:r>
            <a:r>
              <a:rPr lang="it-IT" sz="1600" dirty="0" smtClean="0"/>
              <a:t>da tutte le rivoluzioni precedenti per il suo carattere “culturale” che determinò il passaggio dal livello, classico, socio-politico, a quello dell’interiorità umana; in altre parole, dalla società all’uomo</a:t>
            </a:r>
            <a:endParaRPr lang="it-IT" sz="1600" dirty="0"/>
          </a:p>
        </p:txBody>
      </p:sp>
      <p:sp>
        <p:nvSpPr>
          <p:cNvPr id="6" name="Segnaposto data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5D141-9A40-4041-B599-1A387ED1C8C4}" type="datetime1">
              <a:rPr lang="it-IT" smtClean="0"/>
              <a:pPr/>
              <a:t>10/06/2020</a:t>
            </a:fld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B746F-5C65-4800-B6B2-3BAE1FA58094}" type="slidenum">
              <a:rPr lang="it-IT" smtClean="0"/>
              <a:pPr/>
              <a:t>9</a:t>
            </a:fld>
            <a:endParaRPr lang="it-IT" dirty="0"/>
          </a:p>
        </p:txBody>
      </p:sp>
      <p:sp>
        <p:nvSpPr>
          <p:cNvPr id="8" name="CasellaDiTesto 7"/>
          <p:cNvSpPr txBox="1"/>
          <p:nvPr/>
        </p:nvSpPr>
        <p:spPr>
          <a:xfrm>
            <a:off x="323528" y="908720"/>
            <a:ext cx="85689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 smtClean="0"/>
              <a:t>Il ‘68: dalla Rivoluzione politica alla Rivoluzione familiare (1)</a:t>
            </a:r>
            <a:endParaRPr lang="it-IT" sz="2400" dirty="0"/>
          </a:p>
        </p:txBody>
      </p:sp>
      <p:sp>
        <p:nvSpPr>
          <p:cNvPr id="4101" name="AutoShape 5" descr="Risultati immagini per immagini wilhelm reich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92075" y="-682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4103" name="AutoShape 7" descr="Risultati immagini per immagini wilhelm reich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92075" y="-682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pic>
        <p:nvPicPr>
          <p:cNvPr id="21506" name="Picture 2" descr="C:\Users\Master\Desktop\Ultime foto\gen8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131840" y="5445224"/>
            <a:ext cx="2232248" cy="1234389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4" dur="2000"/>
                                        <p:tgtEl>
                                          <p:spTgt spid="21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1559</TotalTime>
  <Words>1039</Words>
  <Application>Microsoft Office PowerPoint</Application>
  <PresentationFormat>Presentazione su schermo (4:3)</PresentationFormat>
  <Paragraphs>119</Paragraphs>
  <Slides>12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12</vt:i4>
      </vt:variant>
    </vt:vector>
  </HeadingPairs>
  <TitlesOfParts>
    <vt:vector size="13" baseType="lpstr">
      <vt:lpstr>Tema di Office</vt:lpstr>
      <vt:lpstr>Origini della teoria gender</vt:lpstr>
      <vt:lpstr>Origini della teoria gender</vt:lpstr>
      <vt:lpstr>Origini della teoria gender</vt:lpstr>
      <vt:lpstr>Origini della teoria gender</vt:lpstr>
      <vt:lpstr>Origini della teoria gender</vt:lpstr>
      <vt:lpstr>Origini della teoria gender</vt:lpstr>
      <vt:lpstr>Origini della teoria gender</vt:lpstr>
      <vt:lpstr>Origini della teoria gender</vt:lpstr>
      <vt:lpstr>Origini della teoria gender</vt:lpstr>
      <vt:lpstr>Origini della teoria gender</vt:lpstr>
      <vt:lpstr>Origini della teoria gender</vt:lpstr>
      <vt:lpstr>Confrontiamoci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Origini della teoria gender</dc:title>
  <dc:creator>Francesco Cannizzaro</dc:creator>
  <cp:lastModifiedBy>Master</cp:lastModifiedBy>
  <cp:revision>176</cp:revision>
  <dcterms:created xsi:type="dcterms:W3CDTF">2019-05-12T15:37:05Z</dcterms:created>
  <dcterms:modified xsi:type="dcterms:W3CDTF">2020-06-10T09:47:44Z</dcterms:modified>
</cp:coreProperties>
</file>